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Lst>
  <p:sldSz cx="18288000" cy="10287000"/>
  <p:notesSz cx="6858000" cy="9144000"/>
  <p:embeddedFontLst>
    <p:embeddedFont>
      <p:font typeface="Vollkorn" charset="1" panose="00000500000000000000"/>
      <p:regular r:id="rId6"/>
    </p:embeddedFont>
    <p:embeddedFont>
      <p:font typeface="Vollkorn Bold" charset="1" panose="00000800000000000000"/>
      <p:regular r:id="rId7"/>
    </p:embeddedFont>
    <p:embeddedFont>
      <p:font typeface="Vollkorn Italics" charset="1" panose="00000500000000000000"/>
      <p:regular r:id="rId8"/>
    </p:embeddedFont>
    <p:embeddedFont>
      <p:font typeface="Vollkorn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doi.org/10.3390/info14020130" TargetMode="External" Type="http://schemas.openxmlformats.org/officeDocument/2006/relationships/hyperlink"/><Relationship Id="rId4" Target="https://doi.org/10.3390/sym15030568" TargetMode="External" Type="http://schemas.openxmlformats.org/officeDocument/2006/relationships/hyperlink"/><Relationship Id="rId5" Target="https://doi.org/10.3390/electronics12040930" TargetMode="External" Type="http://schemas.openxmlformats.org/officeDocument/2006/relationships/hyperlink"/><Relationship Id="rId6" Target="https://doi.org/10.3390/s23042073" TargetMode="External" Type="http://schemas.openxmlformats.org/officeDocument/2006/relationships/hyperlink"/><Relationship Id="rId7" Target="https://doi.org/10.1016/j.jksuci.2023.02.009"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cloudflare.com/learning/ddos/glossary/hypertext-transfer-protocol-http/"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945072"/>
            <a:chOff x="0" y="0"/>
            <a:chExt cx="4816593" cy="1829155"/>
          </a:xfrm>
        </p:grpSpPr>
        <p:sp>
          <p:nvSpPr>
            <p:cNvPr name="Freeform 3" id="3"/>
            <p:cNvSpPr/>
            <p:nvPr/>
          </p:nvSpPr>
          <p:spPr>
            <a:xfrm flipH="false" flipV="false" rot="0">
              <a:off x="0" y="0"/>
              <a:ext cx="4816592" cy="1829155"/>
            </a:xfrm>
            <a:custGeom>
              <a:avLst/>
              <a:gdLst/>
              <a:ahLst/>
              <a:cxnLst/>
              <a:rect r="r" b="b" t="t" l="l"/>
              <a:pathLst>
                <a:path h="1829155" w="4816592">
                  <a:moveTo>
                    <a:pt x="0" y="0"/>
                  </a:moveTo>
                  <a:lnTo>
                    <a:pt x="4816592" y="0"/>
                  </a:lnTo>
                  <a:lnTo>
                    <a:pt x="4816592" y="1829155"/>
                  </a:lnTo>
                  <a:lnTo>
                    <a:pt x="0" y="1829155"/>
                  </a:lnTo>
                  <a:close/>
                </a:path>
              </a:pathLst>
            </a:custGeom>
            <a:solidFill>
              <a:srgbClr val="0C0E4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6945072"/>
          </a:xfrm>
          <a:custGeom>
            <a:avLst/>
            <a:gdLst/>
            <a:ahLst/>
            <a:cxnLst/>
            <a:rect r="r" b="b" t="t" l="l"/>
            <a:pathLst>
              <a:path h="6945072" w="18288000">
                <a:moveTo>
                  <a:pt x="0" y="0"/>
                </a:moveTo>
                <a:lnTo>
                  <a:pt x="18288000" y="0"/>
                </a:lnTo>
                <a:lnTo>
                  <a:pt x="18288000" y="6945072"/>
                </a:lnTo>
                <a:lnTo>
                  <a:pt x="0" y="6945072"/>
                </a:lnTo>
                <a:lnTo>
                  <a:pt x="0" y="0"/>
                </a:lnTo>
                <a:close/>
              </a:path>
            </a:pathLst>
          </a:custGeom>
          <a:blipFill>
            <a:blip r:embed="rId2">
              <a:alphaModFix amt="40000"/>
            </a:blip>
            <a:stretch>
              <a:fillRect l="0" t="-9354" r="0" b="-66084"/>
            </a:stretch>
          </a:blipFill>
        </p:spPr>
      </p:sp>
      <p:sp>
        <p:nvSpPr>
          <p:cNvPr name="AutoShape 6" id="6"/>
          <p:cNvSpPr/>
          <p:nvPr/>
        </p:nvSpPr>
        <p:spPr>
          <a:xfrm rot="0">
            <a:off x="-393892" y="6921259"/>
            <a:ext cx="19075784" cy="0"/>
          </a:xfrm>
          <a:prstGeom prst="line">
            <a:avLst/>
          </a:prstGeom>
          <a:ln cap="flat" w="47625">
            <a:solidFill>
              <a:srgbClr val="FFBF00"/>
            </a:solidFill>
            <a:prstDash val="solid"/>
            <a:headEnd type="none" len="sm" w="sm"/>
            <a:tailEnd type="none" len="sm" w="sm"/>
          </a:ln>
        </p:spPr>
      </p:sp>
      <p:grpSp>
        <p:nvGrpSpPr>
          <p:cNvPr name="Group 7" id="7"/>
          <p:cNvGrpSpPr/>
          <p:nvPr/>
        </p:nvGrpSpPr>
        <p:grpSpPr>
          <a:xfrm rot="0">
            <a:off x="10677480" y="5301656"/>
            <a:ext cx="7610520" cy="3956644"/>
            <a:chOff x="0" y="0"/>
            <a:chExt cx="2004417" cy="1042079"/>
          </a:xfrm>
        </p:grpSpPr>
        <p:sp>
          <p:nvSpPr>
            <p:cNvPr name="Freeform 8" id="8"/>
            <p:cNvSpPr/>
            <p:nvPr/>
          </p:nvSpPr>
          <p:spPr>
            <a:xfrm flipH="false" flipV="false" rot="0">
              <a:off x="0" y="0"/>
              <a:ext cx="2004417" cy="1042079"/>
            </a:xfrm>
            <a:custGeom>
              <a:avLst/>
              <a:gdLst/>
              <a:ahLst/>
              <a:cxnLst/>
              <a:rect r="r" b="b" t="t" l="l"/>
              <a:pathLst>
                <a:path h="1042079" w="2004417">
                  <a:moveTo>
                    <a:pt x="0" y="0"/>
                  </a:moveTo>
                  <a:lnTo>
                    <a:pt x="2004417" y="0"/>
                  </a:lnTo>
                  <a:lnTo>
                    <a:pt x="2004417" y="1042079"/>
                  </a:lnTo>
                  <a:lnTo>
                    <a:pt x="0" y="1042079"/>
                  </a:lnTo>
                  <a:close/>
                </a:path>
              </a:pathLst>
            </a:custGeom>
            <a:solidFill>
              <a:srgbClr val="FFBF00"/>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40799" y="2808897"/>
            <a:ext cx="14160157" cy="1962547"/>
          </a:xfrm>
          <a:prstGeom prst="rect">
            <a:avLst/>
          </a:prstGeom>
        </p:spPr>
        <p:txBody>
          <a:bodyPr anchor="t" rtlCol="false" tIns="0" lIns="0" bIns="0" rIns="0">
            <a:spAutoFit/>
          </a:bodyPr>
          <a:lstStyle/>
          <a:p>
            <a:pPr>
              <a:lnSpc>
                <a:spcPts val="7839"/>
              </a:lnSpc>
            </a:pPr>
            <a:r>
              <a:rPr lang="en-US" sz="5599">
                <a:solidFill>
                  <a:srgbClr val="FFFFFF"/>
                </a:solidFill>
                <a:latin typeface="Roboto Bold"/>
              </a:rPr>
              <a:t>Web Application Firewall Using Machine Learning</a:t>
            </a:r>
          </a:p>
        </p:txBody>
      </p:sp>
      <p:sp>
        <p:nvSpPr>
          <p:cNvPr name="TextBox 11" id="11"/>
          <p:cNvSpPr txBox="true"/>
          <p:nvPr/>
        </p:nvSpPr>
        <p:spPr>
          <a:xfrm rot="0">
            <a:off x="11552992" y="6563500"/>
            <a:ext cx="7128900" cy="1599841"/>
          </a:xfrm>
          <a:prstGeom prst="rect">
            <a:avLst/>
          </a:prstGeom>
        </p:spPr>
        <p:txBody>
          <a:bodyPr anchor="t" rtlCol="false" tIns="0" lIns="0" bIns="0" rIns="0">
            <a:spAutoFit/>
          </a:bodyPr>
          <a:lstStyle/>
          <a:p>
            <a:pPr>
              <a:lnSpc>
                <a:spcPts val="4200"/>
              </a:lnSpc>
            </a:pPr>
            <a:r>
              <a:rPr lang="en-US" sz="3000" spc="15">
                <a:solidFill>
                  <a:srgbClr val="000000"/>
                </a:solidFill>
                <a:latin typeface="Roboto Bold"/>
              </a:rPr>
              <a:t>Name: Sairin Sayyed Abdul Hamid</a:t>
            </a:r>
          </a:p>
          <a:p>
            <a:pPr>
              <a:lnSpc>
                <a:spcPts val="4200"/>
              </a:lnSpc>
            </a:pPr>
            <a:r>
              <a:rPr lang="en-US" sz="3000" spc="15">
                <a:solidFill>
                  <a:srgbClr val="000000"/>
                </a:solidFill>
                <a:latin typeface="Roboto Bold"/>
              </a:rPr>
              <a:t>Seat No. : 40081</a:t>
            </a:r>
          </a:p>
          <a:p>
            <a:pPr>
              <a:lnSpc>
                <a:spcPts val="4200"/>
              </a:lnSpc>
            </a:pPr>
          </a:p>
        </p:txBody>
      </p:sp>
      <p:sp>
        <p:nvSpPr>
          <p:cNvPr name="AutoShape 12" id="12"/>
          <p:cNvSpPr/>
          <p:nvPr/>
        </p:nvSpPr>
        <p:spPr>
          <a:xfrm>
            <a:off x="11889035" y="8139528"/>
            <a:ext cx="799205"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693121" cy="10287000"/>
            <a:chOff x="0" y="0"/>
            <a:chExt cx="1499423" cy="2709333"/>
          </a:xfrm>
        </p:grpSpPr>
        <p:sp>
          <p:nvSpPr>
            <p:cNvPr name="Freeform 3" id="3"/>
            <p:cNvSpPr/>
            <p:nvPr/>
          </p:nvSpPr>
          <p:spPr>
            <a:xfrm flipH="false" flipV="false" rot="0">
              <a:off x="0" y="0"/>
              <a:ext cx="1499423" cy="2709333"/>
            </a:xfrm>
            <a:custGeom>
              <a:avLst/>
              <a:gdLst/>
              <a:ahLst/>
              <a:cxnLst/>
              <a:rect r="r" b="b" t="t" l="l"/>
              <a:pathLst>
                <a:path h="2709333" w="1499423">
                  <a:moveTo>
                    <a:pt x="0" y="0"/>
                  </a:moveTo>
                  <a:lnTo>
                    <a:pt x="1499423" y="0"/>
                  </a:lnTo>
                  <a:lnTo>
                    <a:pt x="1499423" y="2709333"/>
                  </a:lnTo>
                  <a:lnTo>
                    <a:pt x="0" y="2709333"/>
                  </a:lnTo>
                  <a:close/>
                </a:path>
              </a:pathLst>
            </a:custGeom>
            <a:solidFill>
              <a:srgbClr val="23255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6302" y="0"/>
            <a:ext cx="7049423" cy="10287000"/>
          </a:xfrm>
          <a:custGeom>
            <a:avLst/>
            <a:gdLst/>
            <a:ahLst/>
            <a:cxnLst/>
            <a:rect r="r" b="b" t="t" l="l"/>
            <a:pathLst>
              <a:path h="10287000" w="7049423">
                <a:moveTo>
                  <a:pt x="0" y="0"/>
                </a:moveTo>
                <a:lnTo>
                  <a:pt x="7049423" y="0"/>
                </a:lnTo>
                <a:lnTo>
                  <a:pt x="7049423" y="10287000"/>
                </a:lnTo>
                <a:lnTo>
                  <a:pt x="0" y="10287000"/>
                </a:lnTo>
                <a:lnTo>
                  <a:pt x="0" y="0"/>
                </a:lnTo>
                <a:close/>
              </a:path>
            </a:pathLst>
          </a:custGeom>
          <a:blipFill>
            <a:blip r:embed="rId2">
              <a:alphaModFix amt="40000"/>
            </a:blip>
            <a:stretch>
              <a:fillRect l="0" t="-6315" r="-159425" b="-12128"/>
            </a:stretch>
          </a:blipFill>
        </p:spPr>
      </p:sp>
      <p:sp>
        <p:nvSpPr>
          <p:cNvPr name="TextBox 6" id="6"/>
          <p:cNvSpPr txBox="true"/>
          <p:nvPr/>
        </p:nvSpPr>
        <p:spPr>
          <a:xfrm rot="0">
            <a:off x="801021" y="2128769"/>
            <a:ext cx="6518749" cy="710446"/>
          </a:xfrm>
          <a:prstGeom prst="rect">
            <a:avLst/>
          </a:prstGeom>
        </p:spPr>
        <p:txBody>
          <a:bodyPr anchor="t" rtlCol="false" tIns="0" lIns="0" bIns="0" rIns="0">
            <a:spAutoFit/>
          </a:bodyPr>
          <a:lstStyle/>
          <a:p>
            <a:pPr>
              <a:lnSpc>
                <a:spcPts val="5580"/>
              </a:lnSpc>
            </a:pPr>
            <a:r>
              <a:rPr lang="en-US" sz="4500">
                <a:solidFill>
                  <a:srgbClr val="FFFFFF"/>
                </a:solidFill>
                <a:latin typeface="Roboto Bold"/>
              </a:rPr>
              <a:t>Future Work:</a:t>
            </a:r>
          </a:p>
        </p:txBody>
      </p:sp>
      <p:sp>
        <p:nvSpPr>
          <p:cNvPr name="TextBox 7" id="7"/>
          <p:cNvSpPr txBox="true"/>
          <p:nvPr/>
        </p:nvSpPr>
        <p:spPr>
          <a:xfrm rot="0">
            <a:off x="6233552" y="2764093"/>
            <a:ext cx="11162908" cy="2893441"/>
          </a:xfrm>
          <a:prstGeom prst="rect">
            <a:avLst/>
          </a:prstGeom>
        </p:spPr>
        <p:txBody>
          <a:bodyPr anchor="t" rtlCol="false" tIns="0" lIns="0" bIns="0" rIns="0">
            <a:spAutoFit/>
          </a:bodyPr>
          <a:lstStyle/>
          <a:p>
            <a:pPr marL="604519" indent="-302260" lvl="1">
              <a:lnSpc>
                <a:spcPts val="5851"/>
              </a:lnSpc>
              <a:buFont typeface="Arial"/>
              <a:buChar char="•"/>
            </a:pPr>
            <a:r>
              <a:rPr lang="en-US" sz="2799" spc="296">
                <a:solidFill>
                  <a:srgbClr val="000000"/>
                </a:solidFill>
                <a:latin typeface="Vollkorn Bold"/>
              </a:rPr>
              <a:t>Expanding the dataset</a:t>
            </a:r>
          </a:p>
          <a:p>
            <a:pPr marL="604519" indent="-302260" lvl="1">
              <a:lnSpc>
                <a:spcPts val="5851"/>
              </a:lnSpc>
              <a:buFont typeface="Arial"/>
              <a:buChar char="•"/>
            </a:pPr>
            <a:r>
              <a:rPr lang="en-US" sz="2799" spc="296">
                <a:solidFill>
                  <a:srgbClr val="000000"/>
                </a:solidFill>
                <a:latin typeface="Vollkorn Bold"/>
              </a:rPr>
              <a:t>Upgrades to feature engineering </a:t>
            </a:r>
          </a:p>
          <a:p>
            <a:pPr marL="604519" indent="-302260" lvl="1">
              <a:lnSpc>
                <a:spcPts val="5851"/>
              </a:lnSpc>
              <a:buFont typeface="Arial"/>
              <a:buChar char="•"/>
            </a:pPr>
            <a:r>
              <a:rPr lang="en-US" sz="2799" spc="296">
                <a:solidFill>
                  <a:srgbClr val="000000"/>
                </a:solidFill>
                <a:latin typeface="Vollkorn Bold"/>
              </a:rPr>
              <a:t>Online learning</a:t>
            </a:r>
          </a:p>
          <a:p>
            <a:pPr marL="604519" indent="-302260" lvl="1">
              <a:lnSpc>
                <a:spcPts val="5851"/>
              </a:lnSpc>
              <a:buFont typeface="Arial"/>
              <a:buChar char="•"/>
            </a:pPr>
            <a:r>
              <a:rPr lang="en-US" sz="2799" spc="296">
                <a:solidFill>
                  <a:srgbClr val="000000"/>
                </a:solidFill>
                <a:latin typeface="Vollkorn Bold"/>
              </a:rPr>
              <a:t>Try out different classifiers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693121" cy="10287000"/>
            <a:chOff x="0" y="0"/>
            <a:chExt cx="1499423" cy="2709333"/>
          </a:xfrm>
        </p:grpSpPr>
        <p:sp>
          <p:nvSpPr>
            <p:cNvPr name="Freeform 3" id="3"/>
            <p:cNvSpPr/>
            <p:nvPr/>
          </p:nvSpPr>
          <p:spPr>
            <a:xfrm flipH="false" flipV="false" rot="0">
              <a:off x="0" y="0"/>
              <a:ext cx="1499423" cy="2709333"/>
            </a:xfrm>
            <a:custGeom>
              <a:avLst/>
              <a:gdLst/>
              <a:ahLst/>
              <a:cxnLst/>
              <a:rect r="r" b="b" t="t" l="l"/>
              <a:pathLst>
                <a:path h="2709333" w="1499423">
                  <a:moveTo>
                    <a:pt x="0" y="0"/>
                  </a:moveTo>
                  <a:lnTo>
                    <a:pt x="1499423" y="0"/>
                  </a:lnTo>
                  <a:lnTo>
                    <a:pt x="1499423" y="2709333"/>
                  </a:lnTo>
                  <a:lnTo>
                    <a:pt x="0" y="2709333"/>
                  </a:lnTo>
                  <a:close/>
                </a:path>
              </a:pathLst>
            </a:custGeom>
            <a:solidFill>
              <a:srgbClr val="23255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5693121" cy="10287000"/>
          </a:xfrm>
          <a:custGeom>
            <a:avLst/>
            <a:gdLst/>
            <a:ahLst/>
            <a:cxnLst/>
            <a:rect r="r" b="b" t="t" l="l"/>
            <a:pathLst>
              <a:path h="10287000" w="5693121">
                <a:moveTo>
                  <a:pt x="0" y="0"/>
                </a:moveTo>
                <a:lnTo>
                  <a:pt x="5693121" y="0"/>
                </a:lnTo>
                <a:lnTo>
                  <a:pt x="5693121" y="10287000"/>
                </a:lnTo>
                <a:lnTo>
                  <a:pt x="0" y="10287000"/>
                </a:lnTo>
                <a:lnTo>
                  <a:pt x="0" y="0"/>
                </a:lnTo>
                <a:close/>
              </a:path>
            </a:pathLst>
          </a:custGeom>
          <a:blipFill>
            <a:blip r:embed="rId2">
              <a:alphaModFix amt="40000"/>
            </a:blip>
            <a:stretch>
              <a:fillRect l="0" t="-6315" r="-221229" b="-12128"/>
            </a:stretch>
          </a:blipFill>
        </p:spPr>
      </p:sp>
      <p:sp>
        <p:nvSpPr>
          <p:cNvPr name="TextBox 6" id="6"/>
          <p:cNvSpPr txBox="true"/>
          <p:nvPr/>
        </p:nvSpPr>
        <p:spPr>
          <a:xfrm rot="0">
            <a:off x="801021" y="2128769"/>
            <a:ext cx="6518749" cy="710446"/>
          </a:xfrm>
          <a:prstGeom prst="rect">
            <a:avLst/>
          </a:prstGeom>
        </p:spPr>
        <p:txBody>
          <a:bodyPr anchor="t" rtlCol="false" tIns="0" lIns="0" bIns="0" rIns="0">
            <a:spAutoFit/>
          </a:bodyPr>
          <a:lstStyle/>
          <a:p>
            <a:pPr>
              <a:lnSpc>
                <a:spcPts val="5580"/>
              </a:lnSpc>
            </a:pPr>
            <a:r>
              <a:rPr lang="en-US" sz="4500">
                <a:solidFill>
                  <a:srgbClr val="FFFFFF"/>
                </a:solidFill>
                <a:latin typeface="Roboto Bold"/>
              </a:rPr>
              <a:t>References:</a:t>
            </a:r>
          </a:p>
        </p:txBody>
      </p:sp>
      <p:sp>
        <p:nvSpPr>
          <p:cNvPr name="TextBox 7" id="7"/>
          <p:cNvSpPr txBox="true"/>
          <p:nvPr/>
        </p:nvSpPr>
        <p:spPr>
          <a:xfrm rot="0">
            <a:off x="5820490" y="705928"/>
            <a:ext cx="12467510" cy="8901474"/>
          </a:xfrm>
          <a:prstGeom prst="rect">
            <a:avLst/>
          </a:prstGeom>
        </p:spPr>
        <p:txBody>
          <a:bodyPr anchor="t" rtlCol="false" tIns="0" lIns="0" bIns="0" rIns="0">
            <a:spAutoFit/>
          </a:bodyPr>
          <a:lstStyle/>
          <a:p>
            <a:pPr marL="367733" indent="-183867" lvl="1">
              <a:lnSpc>
                <a:spcPts val="3559"/>
              </a:lnSpc>
              <a:buFont typeface="Arial"/>
              <a:buChar char="•"/>
            </a:pPr>
            <a:r>
              <a:rPr lang="en-US" sz="1703" spc="180">
                <a:solidFill>
                  <a:srgbClr val="000000"/>
                </a:solidFill>
                <a:latin typeface="Vollkorn"/>
              </a:rPr>
              <a:t>1.Song, J., Wang, X., He, M., &amp; Jin, L. (2023b). CSK-CNN: Network Intrusion Detection Model Based on Two-Layer Convolution Neural Network for Handling Imbalanced Dataset. Information, 14(2), 130. </a:t>
            </a:r>
            <a:r>
              <a:rPr lang="en-US" sz="1703" spc="180" u="sng">
                <a:solidFill>
                  <a:srgbClr val="000000"/>
                </a:solidFill>
                <a:latin typeface="Vollkorn"/>
                <a:hlinkClick r:id="rId3" tooltip="https://doi.org/10.3390/info14020130"/>
              </a:rPr>
              <a:t>https://doi.org/10.3390/info14020130</a:t>
            </a:r>
          </a:p>
          <a:p>
            <a:pPr>
              <a:lnSpc>
                <a:spcPts val="3559"/>
              </a:lnSpc>
            </a:pPr>
          </a:p>
          <a:p>
            <a:pPr marL="367733" indent="-183867" lvl="1">
              <a:lnSpc>
                <a:spcPts val="3559"/>
              </a:lnSpc>
              <a:buFont typeface="Arial"/>
              <a:buChar char="•"/>
            </a:pPr>
            <a:r>
              <a:rPr lang="en-US" sz="1703" spc="180">
                <a:solidFill>
                  <a:srgbClr val="000000"/>
                </a:solidFill>
                <a:latin typeface="Vollkorn"/>
              </a:rPr>
              <a:t>2.Wang, C., Sun, Y., Wang, W., Liu, H., &amp; Wang, B. (2023). Hybrid Intrusion Detection System Based on Combination of Random Forest and Autoencoder. Symmetry, 15(3), 568. </a:t>
            </a:r>
            <a:r>
              <a:rPr lang="en-US" sz="1703" spc="180" u="sng">
                <a:solidFill>
                  <a:srgbClr val="000000"/>
                </a:solidFill>
                <a:latin typeface="Vollkorn"/>
                <a:hlinkClick r:id="rId4" tooltip="https://doi.org/10.3390/sym15030568"/>
              </a:rPr>
              <a:t>https://doi.org/10.3390/sym1503056</a:t>
            </a:r>
          </a:p>
          <a:p>
            <a:pPr>
              <a:lnSpc>
                <a:spcPts val="3559"/>
              </a:lnSpc>
            </a:pPr>
          </a:p>
          <a:p>
            <a:pPr marL="367733" indent="-183867" lvl="1">
              <a:lnSpc>
                <a:spcPts val="3559"/>
              </a:lnSpc>
              <a:buFont typeface="Arial"/>
              <a:buChar char="•"/>
            </a:pPr>
            <a:r>
              <a:rPr lang="en-US" sz="1703" spc="180">
                <a:solidFill>
                  <a:srgbClr val="000000"/>
                </a:solidFill>
                <a:latin typeface="Vollkorn"/>
              </a:rPr>
              <a:t>3.Wang, C., Sun, Y., Lv, S., Wang, C., Liu, H., &amp; Wang, B. (2023). Intrusion Detection System Based on One-Class Support Vector Machine and Gaussian Mixture Model. Electronics, 12(4), 930. </a:t>
            </a:r>
            <a:r>
              <a:rPr lang="en-US" sz="1703" spc="180" u="sng">
                <a:solidFill>
                  <a:srgbClr val="000000"/>
                </a:solidFill>
                <a:latin typeface="Vollkorn"/>
                <a:hlinkClick r:id="rId5" tooltip="https://doi.org/10.3390/electronics12040930"/>
              </a:rPr>
              <a:t>https://doi.org/10.3390/electronics12040930</a:t>
            </a:r>
          </a:p>
          <a:p>
            <a:pPr>
              <a:lnSpc>
                <a:spcPts val="3559"/>
              </a:lnSpc>
            </a:pPr>
          </a:p>
          <a:p>
            <a:pPr marL="367733" indent="-183867" lvl="1">
              <a:lnSpc>
                <a:spcPts val="3559"/>
              </a:lnSpc>
              <a:buFont typeface="Arial"/>
              <a:buChar char="•"/>
            </a:pPr>
            <a:r>
              <a:rPr lang="en-US" sz="1703" spc="180">
                <a:solidFill>
                  <a:srgbClr val="000000"/>
                </a:solidFill>
                <a:latin typeface="Vollkorn"/>
              </a:rPr>
              <a:t>4.Dawadi, B. R., Adhikari, B., &amp; Srivastava, D. K. (2023). Deep Learning Technique-Enabled Web Application Firewall for the Detection of Web Attacks. Sensors, 23(4), 2073. </a:t>
            </a:r>
            <a:r>
              <a:rPr lang="en-US" sz="1703" spc="180" u="sng">
                <a:solidFill>
                  <a:srgbClr val="000000"/>
                </a:solidFill>
                <a:latin typeface="Vollkorn"/>
                <a:hlinkClick r:id="rId6" tooltip="https://doi.org/10.3390/s23042073"/>
              </a:rPr>
              <a:t>https://doi.org/10.3390/s23042073</a:t>
            </a:r>
          </a:p>
          <a:p>
            <a:pPr>
              <a:lnSpc>
                <a:spcPts val="3559"/>
              </a:lnSpc>
            </a:pPr>
          </a:p>
          <a:p>
            <a:pPr marL="367733" indent="-183867" lvl="1">
              <a:lnSpc>
                <a:spcPts val="3559"/>
              </a:lnSpc>
              <a:buFont typeface="Arial"/>
              <a:buChar char="•"/>
            </a:pPr>
            <a:r>
              <a:rPr lang="en-US" sz="1703" spc="180">
                <a:solidFill>
                  <a:srgbClr val="000000"/>
                </a:solidFill>
                <a:latin typeface="Vollkorn"/>
              </a:rPr>
              <a:t>5.Chakir, O., Rehaimi, A., Sadqi, Y., Alaoui, E. a. A., Krichen, M., Gaba, G. S., &amp; Gurtov, A. (2023). An empirical assessment of ensemble methods and traditional machine learning techniques for web-based attack detection in industry 5.0. Journal of King Saud University - Computer and Information Sciences, 35(3), 103–119. </a:t>
            </a:r>
            <a:r>
              <a:rPr lang="en-US" sz="1703" spc="180" u="sng">
                <a:solidFill>
                  <a:srgbClr val="000000"/>
                </a:solidFill>
                <a:latin typeface="Vollkorn"/>
                <a:hlinkClick r:id="rId7" tooltip="https://doi.org/10.1016/j.jksuci.2023.02.009"/>
              </a:rPr>
              <a:t>https://doi.org/10.1016/j.jksuci.2023.02.009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533293" cy="10287000"/>
            <a:chOff x="0" y="0"/>
            <a:chExt cx="2774201" cy="2709333"/>
          </a:xfrm>
        </p:grpSpPr>
        <p:sp>
          <p:nvSpPr>
            <p:cNvPr name="Freeform 3" id="3"/>
            <p:cNvSpPr/>
            <p:nvPr/>
          </p:nvSpPr>
          <p:spPr>
            <a:xfrm flipH="false" flipV="false" rot="0">
              <a:off x="0" y="0"/>
              <a:ext cx="2774200" cy="2709333"/>
            </a:xfrm>
            <a:custGeom>
              <a:avLst/>
              <a:gdLst/>
              <a:ahLst/>
              <a:cxnLst/>
              <a:rect r="r" b="b" t="t" l="l"/>
              <a:pathLst>
                <a:path h="2709333" w="2774200">
                  <a:moveTo>
                    <a:pt x="0" y="0"/>
                  </a:moveTo>
                  <a:lnTo>
                    <a:pt x="2774200" y="0"/>
                  </a:lnTo>
                  <a:lnTo>
                    <a:pt x="2774200" y="2709333"/>
                  </a:lnTo>
                  <a:lnTo>
                    <a:pt x="0" y="2709333"/>
                  </a:lnTo>
                  <a:close/>
                </a:path>
              </a:pathLst>
            </a:custGeom>
            <a:solidFill>
              <a:srgbClr val="0C0E4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7049423" cy="10287000"/>
          </a:xfrm>
          <a:custGeom>
            <a:avLst/>
            <a:gdLst/>
            <a:ahLst/>
            <a:cxnLst/>
            <a:rect r="r" b="b" t="t" l="l"/>
            <a:pathLst>
              <a:path h="10287000" w="7049423">
                <a:moveTo>
                  <a:pt x="0" y="0"/>
                </a:moveTo>
                <a:lnTo>
                  <a:pt x="7049423" y="0"/>
                </a:lnTo>
                <a:lnTo>
                  <a:pt x="7049423" y="10287000"/>
                </a:lnTo>
                <a:lnTo>
                  <a:pt x="0" y="10287000"/>
                </a:lnTo>
                <a:lnTo>
                  <a:pt x="0" y="0"/>
                </a:lnTo>
                <a:close/>
              </a:path>
            </a:pathLst>
          </a:custGeom>
          <a:blipFill>
            <a:blip r:embed="rId2">
              <a:alphaModFix amt="40000"/>
            </a:blip>
            <a:stretch>
              <a:fillRect l="0" t="-6315" r="-159425" b="-12128"/>
            </a:stretch>
          </a:blipFill>
        </p:spPr>
      </p:sp>
      <p:grpSp>
        <p:nvGrpSpPr>
          <p:cNvPr name="Group 6" id="6"/>
          <p:cNvGrpSpPr/>
          <p:nvPr/>
        </p:nvGrpSpPr>
        <p:grpSpPr>
          <a:xfrm rot="0">
            <a:off x="6323119" y="0"/>
            <a:ext cx="12047822" cy="10287000"/>
            <a:chOff x="0" y="0"/>
            <a:chExt cx="3173089" cy="2709333"/>
          </a:xfrm>
        </p:grpSpPr>
        <p:sp>
          <p:nvSpPr>
            <p:cNvPr name="Freeform 7" id="7"/>
            <p:cNvSpPr/>
            <p:nvPr/>
          </p:nvSpPr>
          <p:spPr>
            <a:xfrm flipH="false" flipV="false" rot="0">
              <a:off x="0" y="0"/>
              <a:ext cx="3173089" cy="2709333"/>
            </a:xfrm>
            <a:custGeom>
              <a:avLst/>
              <a:gdLst/>
              <a:ahLst/>
              <a:cxnLst/>
              <a:rect r="r" b="b" t="t" l="l"/>
              <a:pathLst>
                <a:path h="2709333" w="3173089">
                  <a:moveTo>
                    <a:pt x="0" y="0"/>
                  </a:moveTo>
                  <a:lnTo>
                    <a:pt x="3173089" y="0"/>
                  </a:lnTo>
                  <a:lnTo>
                    <a:pt x="3173089" y="2709333"/>
                  </a:lnTo>
                  <a:lnTo>
                    <a:pt x="0" y="2709333"/>
                  </a:lnTo>
                  <a:close/>
                </a:path>
              </a:pathLst>
            </a:custGeom>
            <a:solidFill>
              <a:srgbClr val="FFBF0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529263" y="10049871"/>
            <a:ext cx="1460073" cy="56578"/>
          </a:xfrm>
          <a:custGeom>
            <a:avLst/>
            <a:gdLst/>
            <a:ahLst/>
            <a:cxnLst/>
            <a:rect r="r" b="b" t="t" l="l"/>
            <a:pathLst>
              <a:path h="56578" w="1460073">
                <a:moveTo>
                  <a:pt x="0" y="0"/>
                </a:moveTo>
                <a:lnTo>
                  <a:pt x="1460074" y="0"/>
                </a:lnTo>
                <a:lnTo>
                  <a:pt x="1460074" y="56578"/>
                </a:lnTo>
                <a:lnTo>
                  <a:pt x="0" y="56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72702" y="306396"/>
            <a:ext cx="7519605" cy="972066"/>
          </a:xfrm>
          <a:prstGeom prst="rect">
            <a:avLst/>
          </a:prstGeom>
        </p:spPr>
        <p:txBody>
          <a:bodyPr anchor="t" rtlCol="false" tIns="0" lIns="0" bIns="0" rIns="0">
            <a:spAutoFit/>
          </a:bodyPr>
          <a:lstStyle/>
          <a:p>
            <a:pPr>
              <a:lnSpc>
                <a:spcPts val="7839"/>
              </a:lnSpc>
            </a:pPr>
            <a:r>
              <a:rPr lang="en-US" sz="5599">
                <a:solidFill>
                  <a:srgbClr val="FFFFFF"/>
                </a:solidFill>
                <a:latin typeface="Roboto Bold"/>
              </a:rPr>
              <a:t>Introduction</a:t>
            </a:r>
          </a:p>
        </p:txBody>
      </p:sp>
      <p:sp>
        <p:nvSpPr>
          <p:cNvPr name="TextBox 11" id="11"/>
          <p:cNvSpPr txBox="true"/>
          <p:nvPr/>
        </p:nvSpPr>
        <p:spPr>
          <a:xfrm rot="0">
            <a:off x="6246919" y="432881"/>
            <a:ext cx="11964881" cy="8738934"/>
          </a:xfrm>
          <a:prstGeom prst="rect">
            <a:avLst/>
          </a:prstGeom>
        </p:spPr>
        <p:txBody>
          <a:bodyPr anchor="t" rtlCol="false" tIns="0" lIns="0" bIns="0" rIns="0">
            <a:spAutoFit/>
          </a:bodyPr>
          <a:lstStyle/>
          <a:p>
            <a:pPr marL="736753" indent="-368377" lvl="1">
              <a:lnSpc>
                <a:spcPts val="6313"/>
              </a:lnSpc>
              <a:buFont typeface="Arial"/>
              <a:buChar char="•"/>
            </a:pPr>
            <a:r>
              <a:rPr lang="en-US" sz="3412">
                <a:solidFill>
                  <a:srgbClr val="000000"/>
                </a:solidFill>
                <a:latin typeface="Roboto"/>
              </a:rPr>
              <a:t>Web application firewall helps protect web applications by filtering and monitoring </a:t>
            </a:r>
            <a:r>
              <a:rPr lang="en-US" sz="3412" u="sng">
                <a:solidFill>
                  <a:srgbClr val="000000"/>
                </a:solidFill>
                <a:latin typeface="Roboto"/>
                <a:hlinkClick r:id="rId5" tooltip="https://www.cloudflare.com/learning/ddos/glossary/hypertext-transfer-protocol-http/"/>
              </a:rPr>
              <a:t>HTTP</a:t>
            </a:r>
            <a:r>
              <a:rPr lang="en-US" sz="3412">
                <a:solidFill>
                  <a:srgbClr val="000000"/>
                </a:solidFill>
                <a:latin typeface="Roboto"/>
              </a:rPr>
              <a:t> traffic between a web application and the Internet. </a:t>
            </a:r>
          </a:p>
          <a:p>
            <a:pPr>
              <a:lnSpc>
                <a:spcPts val="6313"/>
              </a:lnSpc>
            </a:pPr>
          </a:p>
          <a:p>
            <a:pPr marL="736753" indent="-368377" lvl="1">
              <a:lnSpc>
                <a:spcPts val="6313"/>
              </a:lnSpc>
              <a:buFont typeface="Arial"/>
              <a:buChar char="•"/>
            </a:pPr>
            <a:r>
              <a:rPr lang="en-US" sz="3412">
                <a:solidFill>
                  <a:srgbClr val="000000"/>
                </a:solidFill>
                <a:latin typeface="Roboto"/>
              </a:rPr>
              <a:t>A Web Application Firewall (WAF) is necessary to enhance the security and protect web applications from various cyber threats. </a:t>
            </a:r>
          </a:p>
          <a:p>
            <a:pPr>
              <a:lnSpc>
                <a:spcPts val="6313"/>
              </a:lnSpc>
            </a:pPr>
          </a:p>
          <a:p>
            <a:pPr marL="736753" indent="-368377" lvl="1">
              <a:lnSpc>
                <a:spcPts val="6313"/>
              </a:lnSpc>
              <a:buFont typeface="Arial"/>
              <a:buChar char="•"/>
            </a:pPr>
            <a:r>
              <a:rPr lang="en-US" sz="3412">
                <a:solidFill>
                  <a:srgbClr val="000000"/>
                </a:solidFill>
                <a:latin typeface="Roboto"/>
              </a:rPr>
              <a:t>In this project, I have made a model that learned underlying patterns from the dataset and classify whether the query is clean or malicious on unseen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693121" cy="10287000"/>
            <a:chOff x="0" y="0"/>
            <a:chExt cx="1499423" cy="2709333"/>
          </a:xfrm>
        </p:grpSpPr>
        <p:sp>
          <p:nvSpPr>
            <p:cNvPr name="Freeform 3" id="3"/>
            <p:cNvSpPr/>
            <p:nvPr/>
          </p:nvSpPr>
          <p:spPr>
            <a:xfrm flipH="false" flipV="false" rot="0">
              <a:off x="0" y="0"/>
              <a:ext cx="1499423" cy="2709333"/>
            </a:xfrm>
            <a:custGeom>
              <a:avLst/>
              <a:gdLst/>
              <a:ahLst/>
              <a:cxnLst/>
              <a:rect r="r" b="b" t="t" l="l"/>
              <a:pathLst>
                <a:path h="2709333" w="1499423">
                  <a:moveTo>
                    <a:pt x="0" y="0"/>
                  </a:moveTo>
                  <a:lnTo>
                    <a:pt x="1499423" y="0"/>
                  </a:lnTo>
                  <a:lnTo>
                    <a:pt x="1499423" y="2709333"/>
                  </a:lnTo>
                  <a:lnTo>
                    <a:pt x="0" y="2709333"/>
                  </a:lnTo>
                  <a:close/>
                </a:path>
              </a:pathLst>
            </a:custGeom>
            <a:solidFill>
              <a:srgbClr val="23255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014697" y="1028700"/>
            <a:ext cx="11622021" cy="6903576"/>
          </a:xfrm>
          <a:custGeom>
            <a:avLst/>
            <a:gdLst/>
            <a:ahLst/>
            <a:cxnLst/>
            <a:rect r="r" b="b" t="t" l="l"/>
            <a:pathLst>
              <a:path h="6903576" w="11622021">
                <a:moveTo>
                  <a:pt x="0" y="0"/>
                </a:moveTo>
                <a:lnTo>
                  <a:pt x="11622020" y="0"/>
                </a:lnTo>
                <a:lnTo>
                  <a:pt x="11622020" y="6903576"/>
                </a:lnTo>
                <a:lnTo>
                  <a:pt x="0" y="6903576"/>
                </a:lnTo>
                <a:lnTo>
                  <a:pt x="0" y="0"/>
                </a:lnTo>
                <a:close/>
              </a:path>
            </a:pathLst>
          </a:custGeom>
          <a:blipFill>
            <a:blip r:embed="rId2"/>
            <a:stretch>
              <a:fillRect l="0" t="0" r="0" b="0"/>
            </a:stretch>
          </a:blipFill>
        </p:spPr>
      </p:sp>
      <p:sp>
        <p:nvSpPr>
          <p:cNvPr name="TextBox 6" id="6"/>
          <p:cNvSpPr txBox="true"/>
          <p:nvPr/>
        </p:nvSpPr>
        <p:spPr>
          <a:xfrm rot="0">
            <a:off x="6014697" y="8056101"/>
            <a:ext cx="12273303" cy="2039753"/>
          </a:xfrm>
          <a:prstGeom prst="rect">
            <a:avLst/>
          </a:prstGeom>
        </p:spPr>
        <p:txBody>
          <a:bodyPr anchor="t" rtlCol="false" tIns="0" lIns="0" bIns="0" rIns="0">
            <a:spAutoFit/>
          </a:bodyPr>
          <a:lstStyle/>
          <a:p>
            <a:pPr>
              <a:lnSpc>
                <a:spcPts val="4122"/>
              </a:lnSpc>
            </a:pPr>
            <a:r>
              <a:rPr lang="en-US" sz="2944">
                <a:solidFill>
                  <a:srgbClr val="000000"/>
                </a:solidFill>
                <a:latin typeface="Vollkorn Bold"/>
              </a:rPr>
              <a:t>Conclusion:</a:t>
            </a:r>
          </a:p>
          <a:p>
            <a:pPr>
              <a:lnSpc>
                <a:spcPts val="4122"/>
              </a:lnSpc>
            </a:pPr>
            <a:r>
              <a:rPr lang="en-US" sz="2944">
                <a:solidFill>
                  <a:srgbClr val="000000"/>
                </a:solidFill>
                <a:latin typeface="Vollkorn"/>
              </a:rPr>
              <a:t>Paper referred are from year [2023-2019]</a:t>
            </a:r>
          </a:p>
          <a:p>
            <a:pPr>
              <a:lnSpc>
                <a:spcPts val="4122"/>
              </a:lnSpc>
            </a:pPr>
            <a:r>
              <a:rPr lang="en-US" sz="2944">
                <a:solidFill>
                  <a:srgbClr val="000000"/>
                </a:solidFill>
                <a:latin typeface="Vollkorn"/>
              </a:rPr>
              <a:t>The most commonly technique used was to detect the attacks and type of attacks and have accuracy rate of 95% -  97%</a:t>
            </a:r>
          </a:p>
        </p:txBody>
      </p:sp>
      <p:sp>
        <p:nvSpPr>
          <p:cNvPr name="TextBox 7" id="7"/>
          <p:cNvSpPr txBox="true"/>
          <p:nvPr/>
        </p:nvSpPr>
        <p:spPr>
          <a:xfrm rot="0">
            <a:off x="6014697" y="351022"/>
            <a:ext cx="8071365" cy="496703"/>
          </a:xfrm>
          <a:prstGeom prst="rect">
            <a:avLst/>
          </a:prstGeom>
        </p:spPr>
        <p:txBody>
          <a:bodyPr anchor="t" rtlCol="false" tIns="0" lIns="0" bIns="0" rIns="0">
            <a:spAutoFit/>
          </a:bodyPr>
          <a:lstStyle/>
          <a:p>
            <a:pPr algn="ctr">
              <a:lnSpc>
                <a:spcPts val="4122"/>
              </a:lnSpc>
            </a:pPr>
            <a:r>
              <a:rPr lang="en-US" sz="2944">
                <a:solidFill>
                  <a:srgbClr val="000000"/>
                </a:solidFill>
                <a:latin typeface="Vollkorn"/>
              </a:rPr>
              <a:t>[30] papers are cited of which 15 are shown below:</a:t>
            </a:r>
          </a:p>
        </p:txBody>
      </p:sp>
      <p:sp>
        <p:nvSpPr>
          <p:cNvPr name="Freeform 8" id="8"/>
          <p:cNvSpPr/>
          <p:nvPr/>
        </p:nvSpPr>
        <p:spPr>
          <a:xfrm flipH="false" flipV="false" rot="0">
            <a:off x="-1356302" y="0"/>
            <a:ext cx="7049423" cy="10287000"/>
          </a:xfrm>
          <a:custGeom>
            <a:avLst/>
            <a:gdLst/>
            <a:ahLst/>
            <a:cxnLst/>
            <a:rect r="r" b="b" t="t" l="l"/>
            <a:pathLst>
              <a:path h="10287000" w="7049423">
                <a:moveTo>
                  <a:pt x="0" y="0"/>
                </a:moveTo>
                <a:lnTo>
                  <a:pt x="7049423" y="0"/>
                </a:lnTo>
                <a:lnTo>
                  <a:pt x="7049423" y="10287000"/>
                </a:lnTo>
                <a:lnTo>
                  <a:pt x="0" y="10287000"/>
                </a:lnTo>
                <a:lnTo>
                  <a:pt x="0" y="0"/>
                </a:lnTo>
                <a:close/>
              </a:path>
            </a:pathLst>
          </a:custGeom>
          <a:blipFill>
            <a:blip r:embed="rId3">
              <a:alphaModFix amt="40000"/>
            </a:blip>
            <a:stretch>
              <a:fillRect l="0" t="-6315" r="-159425" b="-12128"/>
            </a:stretch>
          </a:blipFill>
        </p:spPr>
      </p:sp>
      <p:sp>
        <p:nvSpPr>
          <p:cNvPr name="TextBox 9" id="9"/>
          <p:cNvSpPr txBox="true"/>
          <p:nvPr/>
        </p:nvSpPr>
        <p:spPr>
          <a:xfrm rot="0">
            <a:off x="703372" y="284347"/>
            <a:ext cx="5311325" cy="1962547"/>
          </a:xfrm>
          <a:prstGeom prst="rect">
            <a:avLst/>
          </a:prstGeom>
        </p:spPr>
        <p:txBody>
          <a:bodyPr anchor="t" rtlCol="false" tIns="0" lIns="0" bIns="0" rIns="0">
            <a:spAutoFit/>
          </a:bodyPr>
          <a:lstStyle/>
          <a:p>
            <a:pPr>
              <a:lnSpc>
                <a:spcPts val="7839"/>
              </a:lnSpc>
            </a:pPr>
            <a:r>
              <a:rPr lang="en-US" sz="5599">
                <a:solidFill>
                  <a:srgbClr val="FFFFFF"/>
                </a:solidFill>
                <a:latin typeface="Roboto Bold"/>
              </a:rPr>
              <a:t>Literature Review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632" y="205739"/>
            <a:ext cx="17705484" cy="2530435"/>
            <a:chOff x="0" y="0"/>
            <a:chExt cx="4663173" cy="666452"/>
          </a:xfrm>
        </p:grpSpPr>
        <p:sp>
          <p:nvSpPr>
            <p:cNvPr name="Freeform 3" id="3"/>
            <p:cNvSpPr/>
            <p:nvPr/>
          </p:nvSpPr>
          <p:spPr>
            <a:xfrm flipH="false" flipV="false" rot="0">
              <a:off x="0" y="0"/>
              <a:ext cx="4663173" cy="666452"/>
            </a:xfrm>
            <a:custGeom>
              <a:avLst/>
              <a:gdLst/>
              <a:ahLst/>
              <a:cxnLst/>
              <a:rect r="r" b="b" t="t" l="l"/>
              <a:pathLst>
                <a:path h="666452" w="4663173">
                  <a:moveTo>
                    <a:pt x="0" y="0"/>
                  </a:moveTo>
                  <a:lnTo>
                    <a:pt x="4663173" y="0"/>
                  </a:lnTo>
                  <a:lnTo>
                    <a:pt x="4663173" y="666452"/>
                  </a:lnTo>
                  <a:lnTo>
                    <a:pt x="0" y="666452"/>
                  </a:lnTo>
                  <a:close/>
                </a:path>
              </a:pathLst>
            </a:custGeom>
            <a:solidFill>
              <a:srgbClr val="0C0E4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273007" y="181926"/>
            <a:ext cx="3162277" cy="0"/>
          </a:xfrm>
          <a:prstGeom prst="line">
            <a:avLst/>
          </a:prstGeom>
          <a:ln cap="flat" w="47625">
            <a:solidFill>
              <a:srgbClr val="FFFFFF"/>
            </a:solidFill>
            <a:prstDash val="solid"/>
            <a:headEnd type="none" len="sm" w="sm"/>
            <a:tailEnd type="none" len="sm" w="sm"/>
          </a:ln>
        </p:spPr>
      </p:sp>
      <p:sp>
        <p:nvSpPr>
          <p:cNvPr name="AutoShape 6" id="6"/>
          <p:cNvSpPr/>
          <p:nvPr/>
        </p:nvSpPr>
        <p:spPr>
          <a:xfrm>
            <a:off x="320632" y="7646818"/>
            <a:ext cx="3114652" cy="0"/>
          </a:xfrm>
          <a:prstGeom prst="line">
            <a:avLst/>
          </a:prstGeom>
          <a:ln cap="flat" w="47625">
            <a:solidFill>
              <a:srgbClr val="FFFFFF"/>
            </a:solidFill>
            <a:prstDash val="solid"/>
            <a:headEnd type="none" len="sm" w="sm"/>
            <a:tailEnd type="none" len="sm" w="sm"/>
          </a:ln>
        </p:spPr>
      </p:sp>
      <p:sp>
        <p:nvSpPr>
          <p:cNvPr name="AutoShape 7" id="7"/>
          <p:cNvSpPr/>
          <p:nvPr/>
        </p:nvSpPr>
        <p:spPr>
          <a:xfrm>
            <a:off x="296819" y="158114"/>
            <a:ext cx="0" cy="7512517"/>
          </a:xfrm>
          <a:prstGeom prst="line">
            <a:avLst/>
          </a:prstGeom>
          <a:ln cap="flat" w="47625">
            <a:solidFill>
              <a:srgbClr val="FFFFFF"/>
            </a:solidFill>
            <a:prstDash val="solid"/>
            <a:headEnd type="none" len="sm" w="sm"/>
            <a:tailEnd type="none" len="sm" w="sm"/>
          </a:ln>
        </p:spPr>
      </p:sp>
      <p:sp>
        <p:nvSpPr>
          <p:cNvPr name="TextBox 8" id="8"/>
          <p:cNvSpPr txBox="true"/>
          <p:nvPr/>
        </p:nvSpPr>
        <p:spPr>
          <a:xfrm rot="0">
            <a:off x="506405" y="340788"/>
            <a:ext cx="7526808" cy="790574"/>
          </a:xfrm>
          <a:prstGeom prst="rect">
            <a:avLst/>
          </a:prstGeom>
        </p:spPr>
        <p:txBody>
          <a:bodyPr anchor="t" rtlCol="false" tIns="0" lIns="0" bIns="0" rIns="0">
            <a:spAutoFit/>
          </a:bodyPr>
          <a:lstStyle/>
          <a:p>
            <a:pPr>
              <a:lnSpc>
                <a:spcPts val="6300"/>
              </a:lnSpc>
            </a:pPr>
            <a:r>
              <a:rPr lang="en-US" sz="4500">
                <a:solidFill>
                  <a:srgbClr val="FFFFFF"/>
                </a:solidFill>
                <a:latin typeface="Roboto Bold"/>
              </a:rPr>
              <a:t>Materials and Methods:</a:t>
            </a:r>
          </a:p>
        </p:txBody>
      </p:sp>
      <p:sp>
        <p:nvSpPr>
          <p:cNvPr name="Freeform 9" id="9"/>
          <p:cNvSpPr/>
          <p:nvPr/>
        </p:nvSpPr>
        <p:spPr>
          <a:xfrm flipH="false" flipV="false" rot="0">
            <a:off x="401455" y="352719"/>
            <a:ext cx="17540261" cy="2238416"/>
          </a:xfrm>
          <a:custGeom>
            <a:avLst/>
            <a:gdLst/>
            <a:ahLst/>
            <a:cxnLst/>
            <a:rect r="r" b="b" t="t" l="l"/>
            <a:pathLst>
              <a:path h="2238416" w="17540261">
                <a:moveTo>
                  <a:pt x="0" y="0"/>
                </a:moveTo>
                <a:lnTo>
                  <a:pt x="17540261" y="0"/>
                </a:lnTo>
                <a:lnTo>
                  <a:pt x="17540261" y="2238415"/>
                </a:lnTo>
                <a:lnTo>
                  <a:pt x="0" y="2238415"/>
                </a:lnTo>
                <a:lnTo>
                  <a:pt x="0" y="0"/>
                </a:lnTo>
                <a:close/>
              </a:path>
            </a:pathLst>
          </a:custGeom>
          <a:blipFill>
            <a:blip r:embed="rId2">
              <a:alphaModFix amt="40000"/>
            </a:blip>
            <a:stretch>
              <a:fillRect l="0" t="-48749" r="0" b="-373325"/>
            </a:stretch>
          </a:blipFill>
        </p:spPr>
      </p:sp>
      <p:sp>
        <p:nvSpPr>
          <p:cNvPr name="TextBox 10" id="10"/>
          <p:cNvSpPr txBox="true"/>
          <p:nvPr/>
        </p:nvSpPr>
        <p:spPr>
          <a:xfrm rot="0">
            <a:off x="1067111" y="1540649"/>
            <a:ext cx="14181539" cy="646370"/>
          </a:xfrm>
          <a:prstGeom prst="rect">
            <a:avLst/>
          </a:prstGeom>
        </p:spPr>
        <p:txBody>
          <a:bodyPr anchor="t" rtlCol="false" tIns="0" lIns="0" bIns="0" rIns="0">
            <a:spAutoFit/>
          </a:bodyPr>
          <a:lstStyle/>
          <a:p>
            <a:pPr>
              <a:lnSpc>
                <a:spcPts val="5320"/>
              </a:lnSpc>
            </a:pPr>
            <a:r>
              <a:rPr lang="en-US" sz="3800" spc="402">
                <a:solidFill>
                  <a:srgbClr val="FFBF00"/>
                </a:solidFill>
                <a:latin typeface="Roboto"/>
              </a:rPr>
              <a:t>Proposed Model(Diagrammatic Representation):</a:t>
            </a:r>
          </a:p>
        </p:txBody>
      </p:sp>
      <p:sp>
        <p:nvSpPr>
          <p:cNvPr name="Freeform 11" id="11"/>
          <p:cNvSpPr/>
          <p:nvPr/>
        </p:nvSpPr>
        <p:spPr>
          <a:xfrm flipH="false" flipV="false" rot="0">
            <a:off x="507698" y="4545924"/>
            <a:ext cx="1689188" cy="2191164"/>
          </a:xfrm>
          <a:custGeom>
            <a:avLst/>
            <a:gdLst/>
            <a:ahLst/>
            <a:cxnLst/>
            <a:rect r="r" b="b" t="t" l="l"/>
            <a:pathLst>
              <a:path h="2191164" w="1689188">
                <a:moveTo>
                  <a:pt x="0" y="0"/>
                </a:moveTo>
                <a:lnTo>
                  <a:pt x="1689188" y="0"/>
                </a:lnTo>
                <a:lnTo>
                  <a:pt x="1689188" y="2191164"/>
                </a:lnTo>
                <a:lnTo>
                  <a:pt x="0" y="21911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488535" y="5708974"/>
            <a:ext cx="2531979" cy="564531"/>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Preprocessing the Dataset</a:t>
            </a:r>
          </a:p>
        </p:txBody>
      </p:sp>
      <p:sp>
        <p:nvSpPr>
          <p:cNvPr name="TextBox 13" id="13"/>
          <p:cNvSpPr txBox="true"/>
          <p:nvPr/>
        </p:nvSpPr>
        <p:spPr>
          <a:xfrm rot="0">
            <a:off x="-73363" y="6900208"/>
            <a:ext cx="2531979" cy="274966"/>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D</a:t>
            </a:r>
            <a:r>
              <a:rPr lang="en-US" sz="1624">
                <a:solidFill>
                  <a:srgbClr val="000000"/>
                </a:solidFill>
                <a:latin typeface="Canva Sans Bold"/>
              </a:rPr>
              <a:t>ataset</a:t>
            </a:r>
          </a:p>
        </p:txBody>
      </p:sp>
      <p:sp>
        <p:nvSpPr>
          <p:cNvPr name="TextBox 14" id="14"/>
          <p:cNvSpPr txBox="true"/>
          <p:nvPr/>
        </p:nvSpPr>
        <p:spPr>
          <a:xfrm rot="0">
            <a:off x="7016416" y="5604106"/>
            <a:ext cx="2531979" cy="1141749"/>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Training the </a:t>
            </a:r>
          </a:p>
          <a:p>
            <a:pPr algn="ctr">
              <a:lnSpc>
                <a:spcPts val="2274"/>
              </a:lnSpc>
            </a:pPr>
            <a:r>
              <a:rPr lang="en-US" sz="1624">
                <a:solidFill>
                  <a:srgbClr val="000000"/>
                </a:solidFill>
                <a:latin typeface="Canva Sans Bold"/>
              </a:rPr>
              <a:t>Model</a:t>
            </a:r>
          </a:p>
          <a:p>
            <a:pPr algn="ctr">
              <a:lnSpc>
                <a:spcPts val="2274"/>
              </a:lnSpc>
            </a:pPr>
          </a:p>
          <a:p>
            <a:pPr algn="ctr">
              <a:lnSpc>
                <a:spcPts val="2274"/>
              </a:lnSpc>
            </a:pPr>
          </a:p>
        </p:txBody>
      </p:sp>
      <p:sp>
        <p:nvSpPr>
          <p:cNvPr name="Freeform 15" id="15"/>
          <p:cNvSpPr/>
          <p:nvPr/>
        </p:nvSpPr>
        <p:spPr>
          <a:xfrm flipH="false" flipV="false" rot="0">
            <a:off x="2310408" y="5874430"/>
            <a:ext cx="1260891" cy="89576"/>
          </a:xfrm>
          <a:custGeom>
            <a:avLst/>
            <a:gdLst/>
            <a:ahLst/>
            <a:cxnLst/>
            <a:rect r="r" b="b" t="t" l="l"/>
            <a:pathLst>
              <a:path h="89576" w="1260891">
                <a:moveTo>
                  <a:pt x="0" y="0"/>
                </a:moveTo>
                <a:lnTo>
                  <a:pt x="1260891" y="0"/>
                </a:lnTo>
                <a:lnTo>
                  <a:pt x="1260891" y="89576"/>
                </a:lnTo>
                <a:lnTo>
                  <a:pt x="0" y="89576"/>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Freeform 16" id="16"/>
          <p:cNvSpPr/>
          <p:nvPr/>
        </p:nvSpPr>
        <p:spPr>
          <a:xfrm flipH="false" flipV="false" rot="0">
            <a:off x="6079999" y="5832777"/>
            <a:ext cx="1260891" cy="89576"/>
          </a:xfrm>
          <a:custGeom>
            <a:avLst/>
            <a:gdLst/>
            <a:ahLst/>
            <a:cxnLst/>
            <a:rect r="r" b="b" t="t" l="l"/>
            <a:pathLst>
              <a:path h="89576" w="1260891">
                <a:moveTo>
                  <a:pt x="0" y="0"/>
                </a:moveTo>
                <a:lnTo>
                  <a:pt x="1260891" y="0"/>
                </a:lnTo>
                <a:lnTo>
                  <a:pt x="1260891" y="89576"/>
                </a:lnTo>
                <a:lnTo>
                  <a:pt x="0" y="89576"/>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Freeform 17" id="17"/>
          <p:cNvSpPr/>
          <p:nvPr/>
        </p:nvSpPr>
        <p:spPr>
          <a:xfrm flipH="false" flipV="false" rot="-1089591">
            <a:off x="9415861" y="5380981"/>
            <a:ext cx="1983631" cy="140921"/>
          </a:xfrm>
          <a:custGeom>
            <a:avLst/>
            <a:gdLst/>
            <a:ahLst/>
            <a:cxnLst/>
            <a:rect r="r" b="b" t="t" l="l"/>
            <a:pathLst>
              <a:path h="140921" w="1983631">
                <a:moveTo>
                  <a:pt x="0" y="0"/>
                </a:moveTo>
                <a:lnTo>
                  <a:pt x="1983631" y="0"/>
                </a:lnTo>
                <a:lnTo>
                  <a:pt x="1983631" y="140921"/>
                </a:lnTo>
                <a:lnTo>
                  <a:pt x="0" y="140921"/>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Freeform 18" id="18"/>
          <p:cNvSpPr/>
          <p:nvPr/>
        </p:nvSpPr>
        <p:spPr>
          <a:xfrm flipH="false" flipV="false" rot="1201875">
            <a:off x="9435141" y="6119200"/>
            <a:ext cx="1972574" cy="140135"/>
          </a:xfrm>
          <a:custGeom>
            <a:avLst/>
            <a:gdLst/>
            <a:ahLst/>
            <a:cxnLst/>
            <a:rect r="r" b="b" t="t" l="l"/>
            <a:pathLst>
              <a:path h="140135" w="1972574">
                <a:moveTo>
                  <a:pt x="0" y="0"/>
                </a:moveTo>
                <a:lnTo>
                  <a:pt x="1972573" y="0"/>
                </a:lnTo>
                <a:lnTo>
                  <a:pt x="1972573" y="140136"/>
                </a:lnTo>
                <a:lnTo>
                  <a:pt x="0" y="140136"/>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TextBox 19" id="19"/>
          <p:cNvSpPr txBox="true"/>
          <p:nvPr/>
        </p:nvSpPr>
        <p:spPr>
          <a:xfrm rot="-1084618">
            <a:off x="9032246" y="4923823"/>
            <a:ext cx="2531979" cy="275923"/>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Logistic Regression</a:t>
            </a:r>
          </a:p>
        </p:txBody>
      </p:sp>
      <p:sp>
        <p:nvSpPr>
          <p:cNvPr name="TextBox 20" id="20"/>
          <p:cNvSpPr txBox="true"/>
          <p:nvPr/>
        </p:nvSpPr>
        <p:spPr>
          <a:xfrm rot="1293287">
            <a:off x="9022796" y="6369143"/>
            <a:ext cx="2531979" cy="275923"/>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Random Forest Classifier</a:t>
            </a:r>
          </a:p>
        </p:txBody>
      </p:sp>
      <p:sp>
        <p:nvSpPr>
          <p:cNvPr name="TextBox 21" id="21"/>
          <p:cNvSpPr txBox="true"/>
          <p:nvPr/>
        </p:nvSpPr>
        <p:spPr>
          <a:xfrm rot="0">
            <a:off x="11350267" y="4923602"/>
            <a:ext cx="2531979" cy="274966"/>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Evaluate the model</a:t>
            </a:r>
          </a:p>
        </p:txBody>
      </p:sp>
      <p:sp>
        <p:nvSpPr>
          <p:cNvPr name="TextBox 22" id="22"/>
          <p:cNvSpPr txBox="true"/>
          <p:nvPr/>
        </p:nvSpPr>
        <p:spPr>
          <a:xfrm rot="0">
            <a:off x="11544527" y="6564357"/>
            <a:ext cx="2531979" cy="274966"/>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Evaluate the model</a:t>
            </a:r>
          </a:p>
        </p:txBody>
      </p:sp>
      <p:sp>
        <p:nvSpPr>
          <p:cNvPr name="Freeform 23" id="23"/>
          <p:cNvSpPr/>
          <p:nvPr/>
        </p:nvSpPr>
        <p:spPr>
          <a:xfrm flipH="false" flipV="false" rot="9636006">
            <a:off x="13936431" y="6167006"/>
            <a:ext cx="1983631" cy="140921"/>
          </a:xfrm>
          <a:custGeom>
            <a:avLst/>
            <a:gdLst/>
            <a:ahLst/>
            <a:cxnLst/>
            <a:rect r="r" b="b" t="t" l="l"/>
            <a:pathLst>
              <a:path h="140921" w="1983631">
                <a:moveTo>
                  <a:pt x="0" y="0"/>
                </a:moveTo>
                <a:lnTo>
                  <a:pt x="1983631" y="0"/>
                </a:lnTo>
                <a:lnTo>
                  <a:pt x="1983631" y="140920"/>
                </a:lnTo>
                <a:lnTo>
                  <a:pt x="0" y="140920"/>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Freeform 24" id="24"/>
          <p:cNvSpPr/>
          <p:nvPr/>
        </p:nvSpPr>
        <p:spPr>
          <a:xfrm flipH="false" flipV="false" rot="-9672526">
            <a:off x="13912244" y="5430043"/>
            <a:ext cx="1972574" cy="140135"/>
          </a:xfrm>
          <a:custGeom>
            <a:avLst/>
            <a:gdLst/>
            <a:ahLst/>
            <a:cxnLst/>
            <a:rect r="r" b="b" t="t" l="l"/>
            <a:pathLst>
              <a:path h="140135" w="1972574">
                <a:moveTo>
                  <a:pt x="0" y="0"/>
                </a:moveTo>
                <a:lnTo>
                  <a:pt x="1972574" y="0"/>
                </a:lnTo>
                <a:lnTo>
                  <a:pt x="1972574" y="140135"/>
                </a:lnTo>
                <a:lnTo>
                  <a:pt x="0" y="140135"/>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TextBox 25" id="25"/>
          <p:cNvSpPr txBox="true"/>
          <p:nvPr/>
        </p:nvSpPr>
        <p:spPr>
          <a:xfrm rot="0">
            <a:off x="15730283" y="5757028"/>
            <a:ext cx="2531979" cy="274966"/>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Best Model</a:t>
            </a:r>
          </a:p>
        </p:txBody>
      </p:sp>
      <p:sp>
        <p:nvSpPr>
          <p:cNvPr name="Freeform 26" id="26"/>
          <p:cNvSpPr/>
          <p:nvPr/>
        </p:nvSpPr>
        <p:spPr>
          <a:xfrm flipH="false" flipV="false" rot="-5400000">
            <a:off x="16365827" y="6839207"/>
            <a:ext cx="1260891" cy="89576"/>
          </a:xfrm>
          <a:custGeom>
            <a:avLst/>
            <a:gdLst/>
            <a:ahLst/>
            <a:cxnLst/>
            <a:rect r="r" b="b" t="t" l="l"/>
            <a:pathLst>
              <a:path h="89576" w="1260891">
                <a:moveTo>
                  <a:pt x="0" y="0"/>
                </a:moveTo>
                <a:lnTo>
                  <a:pt x="1260891" y="0"/>
                </a:lnTo>
                <a:lnTo>
                  <a:pt x="1260891" y="89576"/>
                </a:lnTo>
                <a:lnTo>
                  <a:pt x="0" y="89576"/>
                </a:lnTo>
                <a:lnTo>
                  <a:pt x="0" y="0"/>
                </a:lnTo>
                <a:close/>
              </a:path>
            </a:pathLst>
          </a:custGeom>
          <a:blipFill>
            <a:blip r:embed="rId5">
              <a:extLst>
                <a:ext uri="{96DAC541-7B7A-43D3-8B79-37D633B846F1}">
                  <asvg:svgBlip xmlns:asvg="http://schemas.microsoft.com/office/drawing/2016/SVG/main" r:embed="rId6"/>
                </a:ext>
              </a:extLst>
            </a:blip>
            <a:stretch>
              <a:fillRect l="0" t="0" r="-105647" b="0"/>
            </a:stretch>
          </a:blipFill>
        </p:spPr>
      </p:sp>
      <p:sp>
        <p:nvSpPr>
          <p:cNvPr name="TextBox 27" id="27"/>
          <p:cNvSpPr txBox="true"/>
          <p:nvPr/>
        </p:nvSpPr>
        <p:spPr>
          <a:xfrm rot="0">
            <a:off x="15756021" y="7666840"/>
            <a:ext cx="2531979" cy="562619"/>
          </a:xfrm>
          <a:prstGeom prst="rect">
            <a:avLst/>
          </a:prstGeom>
        </p:spPr>
        <p:txBody>
          <a:bodyPr anchor="t" rtlCol="false" tIns="0" lIns="0" bIns="0" rIns="0">
            <a:spAutoFit/>
          </a:bodyPr>
          <a:lstStyle/>
          <a:p>
            <a:pPr algn="ctr">
              <a:lnSpc>
                <a:spcPts val="2274"/>
              </a:lnSpc>
            </a:pPr>
            <a:r>
              <a:rPr lang="en-US" sz="1624">
                <a:solidFill>
                  <a:srgbClr val="000000"/>
                </a:solidFill>
                <a:latin typeface="Canva Sans Bold"/>
              </a:rPr>
              <a:t>Classification of request in unseen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632" y="205739"/>
            <a:ext cx="17705484" cy="1117685"/>
            <a:chOff x="0" y="0"/>
            <a:chExt cx="4663173" cy="294370"/>
          </a:xfrm>
        </p:grpSpPr>
        <p:sp>
          <p:nvSpPr>
            <p:cNvPr name="Freeform 3" id="3"/>
            <p:cNvSpPr/>
            <p:nvPr/>
          </p:nvSpPr>
          <p:spPr>
            <a:xfrm flipH="false" flipV="false" rot="0">
              <a:off x="0" y="0"/>
              <a:ext cx="4663173" cy="294370"/>
            </a:xfrm>
            <a:custGeom>
              <a:avLst/>
              <a:gdLst/>
              <a:ahLst/>
              <a:cxnLst/>
              <a:rect r="r" b="b" t="t" l="l"/>
              <a:pathLst>
                <a:path h="294370" w="4663173">
                  <a:moveTo>
                    <a:pt x="0" y="0"/>
                  </a:moveTo>
                  <a:lnTo>
                    <a:pt x="4663173" y="0"/>
                  </a:lnTo>
                  <a:lnTo>
                    <a:pt x="4663173" y="294370"/>
                  </a:lnTo>
                  <a:lnTo>
                    <a:pt x="0" y="294370"/>
                  </a:lnTo>
                  <a:close/>
                </a:path>
              </a:pathLst>
            </a:custGeom>
            <a:solidFill>
              <a:srgbClr val="0C0E4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273007" y="181926"/>
            <a:ext cx="3162277" cy="0"/>
          </a:xfrm>
          <a:prstGeom prst="line">
            <a:avLst/>
          </a:prstGeom>
          <a:ln cap="flat" w="47625">
            <a:solidFill>
              <a:srgbClr val="FFFFFF"/>
            </a:solidFill>
            <a:prstDash val="solid"/>
            <a:headEnd type="none" len="sm" w="sm"/>
            <a:tailEnd type="none" len="sm" w="sm"/>
          </a:ln>
        </p:spPr>
      </p:sp>
      <p:sp>
        <p:nvSpPr>
          <p:cNvPr name="AutoShape 6" id="6"/>
          <p:cNvSpPr/>
          <p:nvPr/>
        </p:nvSpPr>
        <p:spPr>
          <a:xfrm>
            <a:off x="296819" y="158114"/>
            <a:ext cx="0" cy="7512517"/>
          </a:xfrm>
          <a:prstGeom prst="line">
            <a:avLst/>
          </a:prstGeom>
          <a:ln cap="flat" w="47625">
            <a:solidFill>
              <a:srgbClr val="FFFFFF"/>
            </a:solidFill>
            <a:prstDash val="solid"/>
            <a:headEnd type="none" len="sm" w="sm"/>
            <a:tailEnd type="none" len="sm" w="sm"/>
          </a:ln>
        </p:spPr>
      </p:sp>
      <p:sp>
        <p:nvSpPr>
          <p:cNvPr name="Freeform 7" id="7"/>
          <p:cNvSpPr/>
          <p:nvPr/>
        </p:nvSpPr>
        <p:spPr>
          <a:xfrm flipH="false" flipV="false" rot="0">
            <a:off x="9898967" y="2772564"/>
            <a:ext cx="7092455" cy="3760479"/>
          </a:xfrm>
          <a:custGeom>
            <a:avLst/>
            <a:gdLst/>
            <a:ahLst/>
            <a:cxnLst/>
            <a:rect r="r" b="b" t="t" l="l"/>
            <a:pathLst>
              <a:path h="3760479" w="7092455">
                <a:moveTo>
                  <a:pt x="0" y="0"/>
                </a:moveTo>
                <a:lnTo>
                  <a:pt x="7092456" y="0"/>
                </a:lnTo>
                <a:lnTo>
                  <a:pt x="7092456" y="3760479"/>
                </a:lnTo>
                <a:lnTo>
                  <a:pt x="0" y="3760479"/>
                </a:lnTo>
                <a:lnTo>
                  <a:pt x="0" y="0"/>
                </a:lnTo>
                <a:close/>
              </a:path>
            </a:pathLst>
          </a:custGeom>
          <a:blipFill>
            <a:blip r:embed="rId2"/>
            <a:stretch>
              <a:fillRect l="0" t="0" r="0" b="0"/>
            </a:stretch>
          </a:blipFill>
        </p:spPr>
      </p:sp>
      <p:sp>
        <p:nvSpPr>
          <p:cNvPr name="Freeform 8" id="8"/>
          <p:cNvSpPr/>
          <p:nvPr/>
        </p:nvSpPr>
        <p:spPr>
          <a:xfrm flipH="false" flipV="false" rot="0">
            <a:off x="2553663" y="2849157"/>
            <a:ext cx="6927583" cy="3683886"/>
          </a:xfrm>
          <a:custGeom>
            <a:avLst/>
            <a:gdLst/>
            <a:ahLst/>
            <a:cxnLst/>
            <a:rect r="r" b="b" t="t" l="l"/>
            <a:pathLst>
              <a:path h="3683886" w="6927583">
                <a:moveTo>
                  <a:pt x="0" y="0"/>
                </a:moveTo>
                <a:lnTo>
                  <a:pt x="6927582" y="0"/>
                </a:lnTo>
                <a:lnTo>
                  <a:pt x="6927582" y="3683886"/>
                </a:lnTo>
                <a:lnTo>
                  <a:pt x="0" y="3683886"/>
                </a:lnTo>
                <a:lnTo>
                  <a:pt x="0" y="0"/>
                </a:lnTo>
                <a:close/>
              </a:path>
            </a:pathLst>
          </a:custGeom>
          <a:blipFill>
            <a:blip r:embed="rId3"/>
            <a:stretch>
              <a:fillRect l="0" t="0" r="0" b="0"/>
            </a:stretch>
          </a:blipFill>
        </p:spPr>
      </p:sp>
      <p:sp>
        <p:nvSpPr>
          <p:cNvPr name="Freeform 9" id="9"/>
          <p:cNvSpPr/>
          <p:nvPr/>
        </p:nvSpPr>
        <p:spPr>
          <a:xfrm flipH="false" flipV="false" rot="0">
            <a:off x="9186856" y="6991332"/>
            <a:ext cx="8072444" cy="3540103"/>
          </a:xfrm>
          <a:custGeom>
            <a:avLst/>
            <a:gdLst/>
            <a:ahLst/>
            <a:cxnLst/>
            <a:rect r="r" b="b" t="t" l="l"/>
            <a:pathLst>
              <a:path h="3540103" w="8072444">
                <a:moveTo>
                  <a:pt x="0" y="0"/>
                </a:moveTo>
                <a:lnTo>
                  <a:pt x="8072444" y="0"/>
                </a:lnTo>
                <a:lnTo>
                  <a:pt x="8072444" y="3540104"/>
                </a:lnTo>
                <a:lnTo>
                  <a:pt x="0" y="3540104"/>
                </a:lnTo>
                <a:lnTo>
                  <a:pt x="0" y="0"/>
                </a:lnTo>
                <a:close/>
              </a:path>
            </a:pathLst>
          </a:custGeom>
          <a:blipFill>
            <a:blip r:embed="rId4"/>
            <a:stretch>
              <a:fillRect l="0" t="0" r="0" b="0"/>
            </a:stretch>
          </a:blipFill>
        </p:spPr>
      </p:sp>
      <p:sp>
        <p:nvSpPr>
          <p:cNvPr name="Freeform 10" id="10"/>
          <p:cNvSpPr/>
          <p:nvPr/>
        </p:nvSpPr>
        <p:spPr>
          <a:xfrm flipH="false" flipV="false" rot="0">
            <a:off x="401455" y="352719"/>
            <a:ext cx="17540261" cy="675981"/>
          </a:xfrm>
          <a:custGeom>
            <a:avLst/>
            <a:gdLst/>
            <a:ahLst/>
            <a:cxnLst/>
            <a:rect r="r" b="b" t="t" l="l"/>
            <a:pathLst>
              <a:path h="675981" w="17540261">
                <a:moveTo>
                  <a:pt x="0" y="0"/>
                </a:moveTo>
                <a:lnTo>
                  <a:pt x="17540261" y="0"/>
                </a:lnTo>
                <a:lnTo>
                  <a:pt x="17540261" y="675981"/>
                </a:lnTo>
                <a:lnTo>
                  <a:pt x="0" y="675981"/>
                </a:lnTo>
                <a:lnTo>
                  <a:pt x="0" y="0"/>
                </a:lnTo>
                <a:close/>
              </a:path>
            </a:pathLst>
          </a:custGeom>
          <a:blipFill>
            <a:blip r:embed="rId5">
              <a:alphaModFix amt="40000"/>
            </a:blip>
            <a:stretch>
              <a:fillRect l="0" t="-161426" r="0" b="-1467349"/>
            </a:stretch>
          </a:blipFill>
        </p:spPr>
      </p:sp>
      <p:sp>
        <p:nvSpPr>
          <p:cNvPr name="TextBox 11" id="11"/>
          <p:cNvSpPr txBox="true"/>
          <p:nvPr/>
        </p:nvSpPr>
        <p:spPr>
          <a:xfrm rot="0">
            <a:off x="1028700" y="470800"/>
            <a:ext cx="16673586" cy="646370"/>
          </a:xfrm>
          <a:prstGeom prst="rect">
            <a:avLst/>
          </a:prstGeom>
        </p:spPr>
        <p:txBody>
          <a:bodyPr anchor="t" rtlCol="false" tIns="0" lIns="0" bIns="0" rIns="0">
            <a:spAutoFit/>
          </a:bodyPr>
          <a:lstStyle/>
          <a:p>
            <a:pPr>
              <a:lnSpc>
                <a:spcPts val="5320"/>
              </a:lnSpc>
            </a:pPr>
            <a:r>
              <a:rPr lang="en-US" sz="3800" spc="402">
                <a:solidFill>
                  <a:srgbClr val="FFBF00"/>
                </a:solidFill>
                <a:latin typeface="Roboto"/>
              </a:rPr>
              <a:t>Datasets:</a:t>
            </a:r>
          </a:p>
        </p:txBody>
      </p:sp>
      <p:sp>
        <p:nvSpPr>
          <p:cNvPr name="TextBox 12" id="12"/>
          <p:cNvSpPr txBox="true"/>
          <p:nvPr/>
        </p:nvSpPr>
        <p:spPr>
          <a:xfrm rot="0">
            <a:off x="1028700" y="2108355"/>
            <a:ext cx="14181539" cy="521334"/>
          </a:xfrm>
          <a:prstGeom prst="rect">
            <a:avLst/>
          </a:prstGeom>
        </p:spPr>
        <p:txBody>
          <a:bodyPr anchor="t" rtlCol="false" tIns="0" lIns="0" bIns="0" rIns="0">
            <a:spAutoFit/>
          </a:bodyPr>
          <a:lstStyle/>
          <a:p>
            <a:pPr>
              <a:lnSpc>
                <a:spcPts val="4340"/>
              </a:lnSpc>
            </a:pPr>
            <a:r>
              <a:rPr lang="en-US" sz="3100" spc="328">
                <a:solidFill>
                  <a:srgbClr val="000000"/>
                </a:solidFill>
                <a:latin typeface="Vollkorn Bold"/>
              </a:rPr>
              <a:t>Query Dataset:</a:t>
            </a:r>
          </a:p>
        </p:txBody>
      </p:sp>
      <p:sp>
        <p:nvSpPr>
          <p:cNvPr name="TextBox 13" id="13"/>
          <p:cNvSpPr txBox="true"/>
          <p:nvPr/>
        </p:nvSpPr>
        <p:spPr>
          <a:xfrm rot="0">
            <a:off x="871777" y="7922583"/>
            <a:ext cx="11788590" cy="1598706"/>
          </a:xfrm>
          <a:prstGeom prst="rect">
            <a:avLst/>
          </a:prstGeom>
        </p:spPr>
        <p:txBody>
          <a:bodyPr anchor="t" rtlCol="false" tIns="0" lIns="0" bIns="0" rIns="0">
            <a:spAutoFit/>
          </a:bodyPr>
          <a:lstStyle/>
          <a:p>
            <a:pPr>
              <a:lnSpc>
                <a:spcPts val="4282"/>
              </a:lnSpc>
            </a:pPr>
            <a:r>
              <a:rPr lang="en-US" sz="3058" spc="324">
                <a:solidFill>
                  <a:srgbClr val="000000"/>
                </a:solidFill>
                <a:latin typeface="Vollkorn Bold"/>
              </a:rPr>
              <a:t>CSIC(Corpus of Web-Based Malware </a:t>
            </a:r>
          </a:p>
          <a:p>
            <a:pPr>
              <a:lnSpc>
                <a:spcPts val="4282"/>
              </a:lnSpc>
            </a:pPr>
            <a:r>
              <a:rPr lang="en-US" sz="3058" spc="324">
                <a:solidFill>
                  <a:srgbClr val="000000"/>
                </a:solidFill>
                <a:latin typeface="Vollkorn Bold"/>
              </a:rPr>
              <a:t>Scenarios and Initial Classification) </a:t>
            </a:r>
          </a:p>
          <a:p>
            <a:pPr>
              <a:lnSpc>
                <a:spcPts val="4282"/>
              </a:lnSpc>
            </a:pPr>
            <a:r>
              <a:rPr lang="en-US" sz="3058" spc="324">
                <a:solidFill>
                  <a:srgbClr val="000000"/>
                </a:solidFill>
                <a:latin typeface="Vollkorn Bold"/>
              </a:rPr>
              <a:t>Dataset:</a:t>
            </a:r>
          </a:p>
        </p:txBody>
      </p:sp>
      <p:sp>
        <p:nvSpPr>
          <p:cNvPr name="TextBox 14" id="14"/>
          <p:cNvSpPr txBox="true"/>
          <p:nvPr/>
        </p:nvSpPr>
        <p:spPr>
          <a:xfrm rot="0">
            <a:off x="570025" y="1408183"/>
            <a:ext cx="14181539" cy="521334"/>
          </a:xfrm>
          <a:prstGeom prst="rect">
            <a:avLst/>
          </a:prstGeom>
        </p:spPr>
        <p:txBody>
          <a:bodyPr anchor="t" rtlCol="false" tIns="0" lIns="0" bIns="0" rIns="0">
            <a:spAutoFit/>
          </a:bodyPr>
          <a:lstStyle/>
          <a:p>
            <a:pPr>
              <a:lnSpc>
                <a:spcPts val="4340"/>
              </a:lnSpc>
            </a:pPr>
            <a:r>
              <a:rPr lang="en-US" sz="3100" spc="328">
                <a:solidFill>
                  <a:srgbClr val="000000"/>
                </a:solidFill>
                <a:latin typeface="Vollkorn Bold"/>
              </a:rPr>
              <a:t>Data Source: Github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632" y="205739"/>
            <a:ext cx="17705484" cy="1117685"/>
            <a:chOff x="0" y="0"/>
            <a:chExt cx="4663173" cy="294370"/>
          </a:xfrm>
        </p:grpSpPr>
        <p:sp>
          <p:nvSpPr>
            <p:cNvPr name="Freeform 3" id="3"/>
            <p:cNvSpPr/>
            <p:nvPr/>
          </p:nvSpPr>
          <p:spPr>
            <a:xfrm flipH="false" flipV="false" rot="0">
              <a:off x="0" y="0"/>
              <a:ext cx="4663173" cy="294370"/>
            </a:xfrm>
            <a:custGeom>
              <a:avLst/>
              <a:gdLst/>
              <a:ahLst/>
              <a:cxnLst/>
              <a:rect r="r" b="b" t="t" l="l"/>
              <a:pathLst>
                <a:path h="294370" w="4663173">
                  <a:moveTo>
                    <a:pt x="0" y="0"/>
                  </a:moveTo>
                  <a:lnTo>
                    <a:pt x="4663173" y="0"/>
                  </a:lnTo>
                  <a:lnTo>
                    <a:pt x="4663173" y="294370"/>
                  </a:lnTo>
                  <a:lnTo>
                    <a:pt x="0" y="294370"/>
                  </a:lnTo>
                  <a:close/>
                </a:path>
              </a:pathLst>
            </a:custGeom>
            <a:solidFill>
              <a:srgbClr val="0C0E4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273007" y="181926"/>
            <a:ext cx="3162277" cy="0"/>
          </a:xfrm>
          <a:prstGeom prst="line">
            <a:avLst/>
          </a:prstGeom>
          <a:ln cap="flat" w="47625">
            <a:solidFill>
              <a:srgbClr val="FFFFFF"/>
            </a:solidFill>
            <a:prstDash val="solid"/>
            <a:headEnd type="none" len="sm" w="sm"/>
            <a:tailEnd type="none" len="sm" w="sm"/>
          </a:ln>
        </p:spPr>
      </p:sp>
      <p:sp>
        <p:nvSpPr>
          <p:cNvPr name="AutoShape 6" id="6"/>
          <p:cNvSpPr/>
          <p:nvPr/>
        </p:nvSpPr>
        <p:spPr>
          <a:xfrm>
            <a:off x="296819" y="158114"/>
            <a:ext cx="0" cy="7512517"/>
          </a:xfrm>
          <a:prstGeom prst="line">
            <a:avLst/>
          </a:prstGeom>
          <a:ln cap="flat" w="47625">
            <a:solidFill>
              <a:srgbClr val="FFFFFF"/>
            </a:solidFill>
            <a:prstDash val="solid"/>
            <a:headEnd type="none" len="sm" w="sm"/>
            <a:tailEnd type="none" len="sm" w="sm"/>
          </a:ln>
        </p:spPr>
      </p:sp>
      <p:sp>
        <p:nvSpPr>
          <p:cNvPr name="Freeform 7" id="7"/>
          <p:cNvSpPr/>
          <p:nvPr/>
        </p:nvSpPr>
        <p:spPr>
          <a:xfrm flipH="false" flipV="false" rot="0">
            <a:off x="401455" y="352719"/>
            <a:ext cx="17540261" cy="675981"/>
          </a:xfrm>
          <a:custGeom>
            <a:avLst/>
            <a:gdLst/>
            <a:ahLst/>
            <a:cxnLst/>
            <a:rect r="r" b="b" t="t" l="l"/>
            <a:pathLst>
              <a:path h="675981" w="17540261">
                <a:moveTo>
                  <a:pt x="0" y="0"/>
                </a:moveTo>
                <a:lnTo>
                  <a:pt x="17540261" y="0"/>
                </a:lnTo>
                <a:lnTo>
                  <a:pt x="17540261" y="675981"/>
                </a:lnTo>
                <a:lnTo>
                  <a:pt x="0" y="675981"/>
                </a:lnTo>
                <a:lnTo>
                  <a:pt x="0" y="0"/>
                </a:lnTo>
                <a:close/>
              </a:path>
            </a:pathLst>
          </a:custGeom>
          <a:blipFill>
            <a:blip r:embed="rId2">
              <a:alphaModFix amt="40000"/>
            </a:blip>
            <a:stretch>
              <a:fillRect l="0" t="-161426" r="0" b="-1467349"/>
            </a:stretch>
          </a:blipFill>
        </p:spPr>
      </p:sp>
      <p:sp>
        <p:nvSpPr>
          <p:cNvPr name="TextBox 8" id="8"/>
          <p:cNvSpPr txBox="true"/>
          <p:nvPr/>
        </p:nvSpPr>
        <p:spPr>
          <a:xfrm rot="0">
            <a:off x="1028700" y="470800"/>
            <a:ext cx="14181539" cy="646370"/>
          </a:xfrm>
          <a:prstGeom prst="rect">
            <a:avLst/>
          </a:prstGeom>
        </p:spPr>
        <p:txBody>
          <a:bodyPr anchor="t" rtlCol="false" tIns="0" lIns="0" bIns="0" rIns="0">
            <a:spAutoFit/>
          </a:bodyPr>
          <a:lstStyle/>
          <a:p>
            <a:pPr>
              <a:lnSpc>
                <a:spcPts val="5320"/>
              </a:lnSpc>
            </a:pPr>
            <a:r>
              <a:rPr lang="en-US" sz="3800" spc="402">
                <a:solidFill>
                  <a:srgbClr val="FFBF00"/>
                </a:solidFill>
                <a:latin typeface="Roboto"/>
              </a:rPr>
              <a:t>Classifier Used:</a:t>
            </a:r>
          </a:p>
        </p:txBody>
      </p:sp>
      <p:sp>
        <p:nvSpPr>
          <p:cNvPr name="TextBox 9" id="9"/>
          <p:cNvSpPr txBox="true"/>
          <p:nvPr/>
        </p:nvSpPr>
        <p:spPr>
          <a:xfrm rot="0">
            <a:off x="693469" y="1713557"/>
            <a:ext cx="14181539" cy="646370"/>
          </a:xfrm>
          <a:prstGeom prst="rect">
            <a:avLst/>
          </a:prstGeom>
        </p:spPr>
        <p:txBody>
          <a:bodyPr anchor="t" rtlCol="false" tIns="0" lIns="0" bIns="0" rIns="0">
            <a:spAutoFit/>
          </a:bodyPr>
          <a:lstStyle/>
          <a:p>
            <a:pPr>
              <a:lnSpc>
                <a:spcPts val="5320"/>
              </a:lnSpc>
            </a:pPr>
            <a:r>
              <a:rPr lang="en-US" sz="3800" spc="402">
                <a:solidFill>
                  <a:srgbClr val="000000"/>
                </a:solidFill>
                <a:latin typeface="Vollkorn Bold"/>
              </a:rPr>
              <a:t>Logistic Regression:</a:t>
            </a:r>
          </a:p>
        </p:txBody>
      </p:sp>
      <p:sp>
        <p:nvSpPr>
          <p:cNvPr name="TextBox 10" id="10"/>
          <p:cNvSpPr txBox="true"/>
          <p:nvPr/>
        </p:nvSpPr>
        <p:spPr>
          <a:xfrm rot="0">
            <a:off x="693469" y="5408632"/>
            <a:ext cx="14181539" cy="646370"/>
          </a:xfrm>
          <a:prstGeom prst="rect">
            <a:avLst/>
          </a:prstGeom>
        </p:spPr>
        <p:txBody>
          <a:bodyPr anchor="t" rtlCol="false" tIns="0" lIns="0" bIns="0" rIns="0">
            <a:spAutoFit/>
          </a:bodyPr>
          <a:lstStyle/>
          <a:p>
            <a:pPr>
              <a:lnSpc>
                <a:spcPts val="5320"/>
              </a:lnSpc>
            </a:pPr>
            <a:r>
              <a:rPr lang="en-US" sz="3800" spc="402">
                <a:solidFill>
                  <a:srgbClr val="000000"/>
                </a:solidFill>
                <a:latin typeface="Vollkorn Bold"/>
              </a:rPr>
              <a:t>Random Forest Classifier: </a:t>
            </a:r>
          </a:p>
        </p:txBody>
      </p:sp>
      <p:sp>
        <p:nvSpPr>
          <p:cNvPr name="TextBox 11" id="11"/>
          <p:cNvSpPr txBox="true"/>
          <p:nvPr/>
        </p:nvSpPr>
        <p:spPr>
          <a:xfrm rot="0">
            <a:off x="741746" y="2750451"/>
            <a:ext cx="16863255" cy="1979750"/>
          </a:xfrm>
          <a:prstGeom prst="rect">
            <a:avLst/>
          </a:prstGeom>
        </p:spPr>
        <p:txBody>
          <a:bodyPr anchor="t" rtlCol="false" tIns="0" lIns="0" bIns="0" rIns="0">
            <a:spAutoFit/>
          </a:bodyPr>
          <a:lstStyle/>
          <a:p>
            <a:pPr>
              <a:lnSpc>
                <a:spcPts val="5320"/>
              </a:lnSpc>
            </a:pPr>
            <a:r>
              <a:rPr lang="en-US" sz="3800" spc="402">
                <a:solidFill>
                  <a:srgbClr val="000000"/>
                </a:solidFill>
                <a:latin typeface="Vollkorn"/>
              </a:rPr>
              <a:t>Logistic regression is an example of supervised learning. It is used to calculate or predict the probability of a binary (yes/no) event occurring</a:t>
            </a:r>
          </a:p>
        </p:txBody>
      </p:sp>
      <p:sp>
        <p:nvSpPr>
          <p:cNvPr name="TextBox 12" id="12"/>
          <p:cNvSpPr txBox="true"/>
          <p:nvPr/>
        </p:nvSpPr>
        <p:spPr>
          <a:xfrm rot="0">
            <a:off x="693469" y="6733431"/>
            <a:ext cx="17198486" cy="2646441"/>
          </a:xfrm>
          <a:prstGeom prst="rect">
            <a:avLst/>
          </a:prstGeom>
        </p:spPr>
        <p:txBody>
          <a:bodyPr anchor="t" rtlCol="false" tIns="0" lIns="0" bIns="0" rIns="0">
            <a:spAutoFit/>
          </a:bodyPr>
          <a:lstStyle/>
          <a:p>
            <a:pPr>
              <a:lnSpc>
                <a:spcPts val="5320"/>
              </a:lnSpc>
            </a:pPr>
            <a:r>
              <a:rPr lang="en-US" sz="3800" spc="402">
                <a:solidFill>
                  <a:srgbClr val="000000"/>
                </a:solidFill>
                <a:latin typeface="Vollkorn"/>
              </a:rPr>
              <a:t>Random Forest is a supervised machine learning algorithm made up of decision trees. Random Forest is used for both classification and regression.A random forest classifier works with data having discrete labels or better known as class.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632" y="205739"/>
            <a:ext cx="17705484" cy="1117685"/>
            <a:chOff x="0" y="0"/>
            <a:chExt cx="4663173" cy="294370"/>
          </a:xfrm>
        </p:grpSpPr>
        <p:sp>
          <p:nvSpPr>
            <p:cNvPr name="Freeform 3" id="3"/>
            <p:cNvSpPr/>
            <p:nvPr/>
          </p:nvSpPr>
          <p:spPr>
            <a:xfrm flipH="false" flipV="false" rot="0">
              <a:off x="0" y="0"/>
              <a:ext cx="4663173" cy="294370"/>
            </a:xfrm>
            <a:custGeom>
              <a:avLst/>
              <a:gdLst/>
              <a:ahLst/>
              <a:cxnLst/>
              <a:rect r="r" b="b" t="t" l="l"/>
              <a:pathLst>
                <a:path h="294370" w="4663173">
                  <a:moveTo>
                    <a:pt x="0" y="0"/>
                  </a:moveTo>
                  <a:lnTo>
                    <a:pt x="4663173" y="0"/>
                  </a:lnTo>
                  <a:lnTo>
                    <a:pt x="4663173" y="294370"/>
                  </a:lnTo>
                  <a:lnTo>
                    <a:pt x="0" y="294370"/>
                  </a:lnTo>
                  <a:close/>
                </a:path>
              </a:pathLst>
            </a:custGeom>
            <a:solidFill>
              <a:srgbClr val="0C0E4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273007" y="181926"/>
            <a:ext cx="3162277" cy="0"/>
          </a:xfrm>
          <a:prstGeom prst="line">
            <a:avLst/>
          </a:prstGeom>
          <a:ln cap="flat" w="47625">
            <a:solidFill>
              <a:srgbClr val="FFFFFF"/>
            </a:solidFill>
            <a:prstDash val="solid"/>
            <a:headEnd type="none" len="sm" w="sm"/>
            <a:tailEnd type="none" len="sm" w="sm"/>
          </a:ln>
        </p:spPr>
      </p:sp>
      <p:sp>
        <p:nvSpPr>
          <p:cNvPr name="AutoShape 6" id="6"/>
          <p:cNvSpPr/>
          <p:nvPr/>
        </p:nvSpPr>
        <p:spPr>
          <a:xfrm>
            <a:off x="296819" y="158114"/>
            <a:ext cx="0" cy="7512517"/>
          </a:xfrm>
          <a:prstGeom prst="line">
            <a:avLst/>
          </a:prstGeom>
          <a:ln cap="flat" w="47625">
            <a:solidFill>
              <a:srgbClr val="FFFFFF"/>
            </a:solidFill>
            <a:prstDash val="solid"/>
            <a:headEnd type="none" len="sm" w="sm"/>
            <a:tailEnd type="none" len="sm" w="sm"/>
          </a:ln>
        </p:spPr>
      </p:sp>
      <p:sp>
        <p:nvSpPr>
          <p:cNvPr name="Freeform 7" id="7"/>
          <p:cNvSpPr/>
          <p:nvPr/>
        </p:nvSpPr>
        <p:spPr>
          <a:xfrm flipH="false" flipV="false" rot="0">
            <a:off x="401455" y="352719"/>
            <a:ext cx="17540261" cy="675981"/>
          </a:xfrm>
          <a:custGeom>
            <a:avLst/>
            <a:gdLst/>
            <a:ahLst/>
            <a:cxnLst/>
            <a:rect r="r" b="b" t="t" l="l"/>
            <a:pathLst>
              <a:path h="675981" w="17540261">
                <a:moveTo>
                  <a:pt x="0" y="0"/>
                </a:moveTo>
                <a:lnTo>
                  <a:pt x="17540261" y="0"/>
                </a:lnTo>
                <a:lnTo>
                  <a:pt x="17540261" y="675981"/>
                </a:lnTo>
                <a:lnTo>
                  <a:pt x="0" y="675981"/>
                </a:lnTo>
                <a:lnTo>
                  <a:pt x="0" y="0"/>
                </a:lnTo>
                <a:close/>
              </a:path>
            </a:pathLst>
          </a:custGeom>
          <a:blipFill>
            <a:blip r:embed="rId2">
              <a:alphaModFix amt="40000"/>
            </a:blip>
            <a:stretch>
              <a:fillRect l="0" t="-161426" r="0" b="-1467349"/>
            </a:stretch>
          </a:blipFill>
        </p:spPr>
      </p:sp>
      <p:sp>
        <p:nvSpPr>
          <p:cNvPr name="TextBox 8" id="8"/>
          <p:cNvSpPr txBox="true"/>
          <p:nvPr/>
        </p:nvSpPr>
        <p:spPr>
          <a:xfrm rot="0">
            <a:off x="1028700" y="470800"/>
            <a:ext cx="14181539" cy="646370"/>
          </a:xfrm>
          <a:prstGeom prst="rect">
            <a:avLst/>
          </a:prstGeom>
        </p:spPr>
        <p:txBody>
          <a:bodyPr anchor="t" rtlCol="false" tIns="0" lIns="0" bIns="0" rIns="0">
            <a:spAutoFit/>
          </a:bodyPr>
          <a:lstStyle/>
          <a:p>
            <a:pPr>
              <a:lnSpc>
                <a:spcPts val="5320"/>
              </a:lnSpc>
            </a:pPr>
            <a:r>
              <a:rPr lang="en-US" sz="3800" spc="402">
                <a:solidFill>
                  <a:srgbClr val="FFBF00"/>
                </a:solidFill>
                <a:latin typeface="Roboto"/>
              </a:rPr>
              <a:t>Evaluation Of Model:</a:t>
            </a:r>
          </a:p>
        </p:txBody>
      </p:sp>
      <p:sp>
        <p:nvSpPr>
          <p:cNvPr name="TextBox 9" id="9"/>
          <p:cNvSpPr txBox="true"/>
          <p:nvPr/>
        </p:nvSpPr>
        <p:spPr>
          <a:xfrm rot="0">
            <a:off x="465064" y="2249636"/>
            <a:ext cx="17416620" cy="6440198"/>
          </a:xfrm>
          <a:prstGeom prst="rect">
            <a:avLst/>
          </a:prstGeom>
        </p:spPr>
        <p:txBody>
          <a:bodyPr anchor="t" rtlCol="false" tIns="0" lIns="0" bIns="0" rIns="0">
            <a:spAutoFit/>
          </a:bodyPr>
          <a:lstStyle/>
          <a:p>
            <a:pPr>
              <a:lnSpc>
                <a:spcPts val="3217"/>
              </a:lnSpc>
            </a:pPr>
            <a:r>
              <a:rPr lang="en-US" sz="2298" spc="243">
                <a:solidFill>
                  <a:srgbClr val="000000"/>
                </a:solidFill>
                <a:latin typeface="Vollkorn"/>
              </a:rPr>
              <a:t>1.    Accuracy: a prediction's accuracy is determined by how many of the total forecasts were correct. The ratio of total correct predictions to total predictions is used to compute it. It refers to the proportion of samples in the test set that were correctly categorised in this instance.</a:t>
            </a:r>
          </a:p>
          <a:p>
            <a:pPr>
              <a:lnSpc>
                <a:spcPts val="3217"/>
              </a:lnSpc>
            </a:pPr>
          </a:p>
          <a:p>
            <a:pPr>
              <a:lnSpc>
                <a:spcPts val="3217"/>
              </a:lnSpc>
            </a:pPr>
            <a:r>
              <a:rPr lang="en-US" sz="2298" spc="243">
                <a:solidFill>
                  <a:srgbClr val="000000"/>
                </a:solidFill>
                <a:latin typeface="Vollkorn"/>
              </a:rPr>
              <a:t>2.    Precision: estimates the percentage of samples projected to be positive (including true positives and false positives) that are actually positive (properly categorised harmful samples). It is determined by taking the ratio of genuine positives to the total of both true and false positives.</a:t>
            </a:r>
          </a:p>
          <a:p>
            <a:pPr>
              <a:lnSpc>
                <a:spcPts val="3217"/>
              </a:lnSpc>
            </a:pPr>
          </a:p>
          <a:p>
            <a:pPr>
              <a:lnSpc>
                <a:spcPts val="3217"/>
              </a:lnSpc>
            </a:pPr>
            <a:r>
              <a:rPr lang="en-US" sz="2298" spc="243">
                <a:solidFill>
                  <a:srgbClr val="000000"/>
                </a:solidFill>
                <a:latin typeface="Vollkorn"/>
              </a:rPr>
              <a:t>3.    Recall: calculates the ratio of true positives to all actual positives (including true positives and false negatives). As the total of true positives and false negatives divided by the ratio of true positives, it is calculated.</a:t>
            </a:r>
          </a:p>
          <a:p>
            <a:pPr>
              <a:lnSpc>
                <a:spcPts val="3217"/>
              </a:lnSpc>
            </a:pPr>
          </a:p>
          <a:p>
            <a:pPr>
              <a:lnSpc>
                <a:spcPts val="3217"/>
              </a:lnSpc>
            </a:pPr>
            <a:r>
              <a:rPr lang="en-US" sz="2298" spc="243">
                <a:solidFill>
                  <a:srgbClr val="000000"/>
                </a:solidFill>
                <a:latin typeface="Vollkorn"/>
              </a:rPr>
              <a:t>4.    The F1-score: It represents the harmonic mean of recall and precision. It offers a mix between recall and precision. As 2 * (precision * recall) / (precision + recall), it is calculated.</a:t>
            </a:r>
          </a:p>
          <a:p>
            <a:pPr>
              <a:lnSpc>
                <a:spcPts val="3217"/>
              </a:lnSpc>
            </a:pPr>
          </a:p>
          <a:p>
            <a:pPr>
              <a:lnSpc>
                <a:spcPts val="321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735" r="3324" b="11643"/>
          <a:stretch>
            <a:fillRect/>
          </a:stretch>
        </p:blipFill>
        <p:spPr>
          <a:xfrm flipH="false" flipV="false">
            <a:off x="0" y="0"/>
            <a:ext cx="18288000" cy="10287000"/>
          </a:xfrm>
          <a:prstGeom prst="rect">
            <a:avLst/>
          </a:prstGeom>
        </p:spPr>
      </p:pic>
      <p:sp>
        <p:nvSpPr>
          <p:cNvPr name="AutoShape 3" id="3"/>
          <p:cNvSpPr/>
          <p:nvPr/>
        </p:nvSpPr>
        <p:spPr>
          <a:xfrm>
            <a:off x="9167812" y="0"/>
            <a:ext cx="0" cy="10287000"/>
          </a:xfrm>
          <a:prstGeom prst="line">
            <a:avLst/>
          </a:prstGeom>
          <a:ln cap="flat" w="47625">
            <a:solidFill>
              <a:srgbClr val="FFFFFF"/>
            </a:solidFill>
            <a:prstDash val="solid"/>
            <a:headEnd type="none" len="sm" w="sm"/>
            <a:tailEnd type="none" len="sm" w="sm"/>
          </a:ln>
        </p:spPr>
      </p:sp>
      <p:sp>
        <p:nvSpPr>
          <p:cNvPr name="Freeform 4" id="4"/>
          <p:cNvSpPr/>
          <p:nvPr/>
        </p:nvSpPr>
        <p:spPr>
          <a:xfrm flipH="false" flipV="false" rot="0">
            <a:off x="324051" y="2366810"/>
            <a:ext cx="8228760" cy="2955857"/>
          </a:xfrm>
          <a:custGeom>
            <a:avLst/>
            <a:gdLst/>
            <a:ahLst/>
            <a:cxnLst/>
            <a:rect r="r" b="b" t="t" l="l"/>
            <a:pathLst>
              <a:path h="2955857" w="8228760">
                <a:moveTo>
                  <a:pt x="0" y="0"/>
                </a:moveTo>
                <a:lnTo>
                  <a:pt x="8228760" y="0"/>
                </a:lnTo>
                <a:lnTo>
                  <a:pt x="8228760" y="2955857"/>
                </a:lnTo>
                <a:lnTo>
                  <a:pt x="0" y="2955857"/>
                </a:lnTo>
                <a:lnTo>
                  <a:pt x="0" y="0"/>
                </a:lnTo>
                <a:close/>
              </a:path>
            </a:pathLst>
          </a:custGeom>
          <a:blipFill>
            <a:blip r:embed="rId3"/>
            <a:stretch>
              <a:fillRect l="0" t="0" r="0" b="0"/>
            </a:stretch>
          </a:blipFill>
        </p:spPr>
      </p:sp>
      <p:sp>
        <p:nvSpPr>
          <p:cNvPr name="Freeform 5" id="5"/>
          <p:cNvSpPr/>
          <p:nvPr/>
        </p:nvSpPr>
        <p:spPr>
          <a:xfrm flipH="false" flipV="false" rot="0">
            <a:off x="9366598" y="1828076"/>
            <a:ext cx="8636658" cy="3180640"/>
          </a:xfrm>
          <a:custGeom>
            <a:avLst/>
            <a:gdLst/>
            <a:ahLst/>
            <a:cxnLst/>
            <a:rect r="r" b="b" t="t" l="l"/>
            <a:pathLst>
              <a:path h="3180640" w="8636658">
                <a:moveTo>
                  <a:pt x="0" y="0"/>
                </a:moveTo>
                <a:lnTo>
                  <a:pt x="8636658" y="0"/>
                </a:lnTo>
                <a:lnTo>
                  <a:pt x="8636658" y="3180640"/>
                </a:lnTo>
                <a:lnTo>
                  <a:pt x="0" y="3180640"/>
                </a:lnTo>
                <a:lnTo>
                  <a:pt x="0" y="0"/>
                </a:lnTo>
                <a:close/>
              </a:path>
            </a:pathLst>
          </a:custGeom>
          <a:blipFill>
            <a:blip r:embed="rId4"/>
            <a:stretch>
              <a:fillRect l="0" t="-1070" r="0" b="-1070"/>
            </a:stretch>
          </a:blipFill>
        </p:spPr>
      </p:sp>
      <p:sp>
        <p:nvSpPr>
          <p:cNvPr name="Freeform 6" id="6"/>
          <p:cNvSpPr/>
          <p:nvPr/>
        </p:nvSpPr>
        <p:spPr>
          <a:xfrm flipH="false" flipV="false" rot="0">
            <a:off x="9397365" y="7357107"/>
            <a:ext cx="8575123" cy="2379949"/>
          </a:xfrm>
          <a:custGeom>
            <a:avLst/>
            <a:gdLst/>
            <a:ahLst/>
            <a:cxnLst/>
            <a:rect r="r" b="b" t="t" l="l"/>
            <a:pathLst>
              <a:path h="2379949" w="8575123">
                <a:moveTo>
                  <a:pt x="0" y="0"/>
                </a:moveTo>
                <a:lnTo>
                  <a:pt x="8575123" y="0"/>
                </a:lnTo>
                <a:lnTo>
                  <a:pt x="8575123" y="2379949"/>
                </a:lnTo>
                <a:lnTo>
                  <a:pt x="0" y="2379949"/>
                </a:lnTo>
                <a:lnTo>
                  <a:pt x="0" y="0"/>
                </a:lnTo>
                <a:close/>
              </a:path>
            </a:pathLst>
          </a:custGeom>
          <a:blipFill>
            <a:blip r:embed="rId5"/>
            <a:stretch>
              <a:fillRect l="0" t="0" r="0" b="0"/>
            </a:stretch>
          </a:blipFill>
        </p:spPr>
      </p:sp>
      <p:sp>
        <p:nvSpPr>
          <p:cNvPr name="Freeform 7" id="7"/>
          <p:cNvSpPr/>
          <p:nvPr/>
        </p:nvSpPr>
        <p:spPr>
          <a:xfrm flipH="false" flipV="false" rot="0">
            <a:off x="324051" y="7357107"/>
            <a:ext cx="8548306" cy="2669608"/>
          </a:xfrm>
          <a:custGeom>
            <a:avLst/>
            <a:gdLst/>
            <a:ahLst/>
            <a:cxnLst/>
            <a:rect r="r" b="b" t="t" l="l"/>
            <a:pathLst>
              <a:path h="2669608" w="8548306">
                <a:moveTo>
                  <a:pt x="0" y="0"/>
                </a:moveTo>
                <a:lnTo>
                  <a:pt x="8548306" y="0"/>
                </a:lnTo>
                <a:lnTo>
                  <a:pt x="8548306" y="2669608"/>
                </a:lnTo>
                <a:lnTo>
                  <a:pt x="0" y="2669608"/>
                </a:lnTo>
                <a:lnTo>
                  <a:pt x="0" y="0"/>
                </a:lnTo>
                <a:close/>
              </a:path>
            </a:pathLst>
          </a:custGeom>
          <a:blipFill>
            <a:blip r:embed="rId6"/>
            <a:stretch>
              <a:fillRect l="0" t="0" r="0" b="0"/>
            </a:stretch>
          </a:blipFill>
        </p:spPr>
      </p:sp>
      <p:sp>
        <p:nvSpPr>
          <p:cNvPr name="TextBox 8" id="8"/>
          <p:cNvSpPr txBox="true"/>
          <p:nvPr/>
        </p:nvSpPr>
        <p:spPr>
          <a:xfrm rot="0">
            <a:off x="145742" y="98798"/>
            <a:ext cx="6518749" cy="710446"/>
          </a:xfrm>
          <a:prstGeom prst="rect">
            <a:avLst/>
          </a:prstGeom>
        </p:spPr>
        <p:txBody>
          <a:bodyPr anchor="t" rtlCol="false" tIns="0" lIns="0" bIns="0" rIns="0">
            <a:spAutoFit/>
          </a:bodyPr>
          <a:lstStyle/>
          <a:p>
            <a:pPr>
              <a:lnSpc>
                <a:spcPts val="5580"/>
              </a:lnSpc>
            </a:pPr>
            <a:r>
              <a:rPr lang="en-US" sz="4500">
                <a:solidFill>
                  <a:srgbClr val="FFFFFF"/>
                </a:solidFill>
                <a:latin typeface="Roboto Bold"/>
              </a:rPr>
              <a:t>Results and Analysis:</a:t>
            </a:r>
          </a:p>
        </p:txBody>
      </p:sp>
      <p:sp>
        <p:nvSpPr>
          <p:cNvPr name="TextBox 9" id="9"/>
          <p:cNvSpPr txBox="true"/>
          <p:nvPr/>
        </p:nvSpPr>
        <p:spPr>
          <a:xfrm rot="0">
            <a:off x="324051" y="5589367"/>
            <a:ext cx="8557945" cy="1461741"/>
          </a:xfrm>
          <a:prstGeom prst="rect">
            <a:avLst/>
          </a:prstGeom>
        </p:spPr>
        <p:txBody>
          <a:bodyPr anchor="t" rtlCol="false" tIns="0" lIns="0" bIns="0" rIns="0">
            <a:spAutoFit/>
          </a:bodyPr>
          <a:lstStyle/>
          <a:p>
            <a:pPr>
              <a:lnSpc>
                <a:spcPts val="2365"/>
              </a:lnSpc>
              <a:spcBef>
                <a:spcPct val="0"/>
              </a:spcBef>
            </a:pPr>
            <a:r>
              <a:rPr lang="en-US" sz="1689">
                <a:solidFill>
                  <a:srgbClr val="FFFFFF"/>
                </a:solidFill>
                <a:latin typeface="Vollkorn Bold"/>
              </a:rPr>
              <a:t>The Logistic Regression Model has the high accuracy</a:t>
            </a:r>
          </a:p>
          <a:p>
            <a:pPr>
              <a:lnSpc>
                <a:spcPts val="2365"/>
              </a:lnSpc>
              <a:spcBef>
                <a:spcPct val="0"/>
              </a:spcBef>
            </a:pPr>
            <a:r>
              <a:rPr lang="en-US" sz="1689">
                <a:solidFill>
                  <a:srgbClr val="FFFFFF"/>
                </a:solidFill>
                <a:latin typeface="Vollkorn Bold"/>
              </a:rPr>
              <a:t>The Logistic Regression Model was chosen for further classifying the queries as either clean or malicious. The model worked well in classifying the queries. It has predicted the clean query as clean and malicious queries as malicious for SQL payload.</a:t>
            </a:r>
          </a:p>
        </p:txBody>
      </p:sp>
      <p:sp>
        <p:nvSpPr>
          <p:cNvPr name="TextBox 10" id="10"/>
          <p:cNvSpPr txBox="true"/>
          <p:nvPr/>
        </p:nvSpPr>
        <p:spPr>
          <a:xfrm rot="0">
            <a:off x="9651342" y="5384002"/>
            <a:ext cx="8636658" cy="1130314"/>
          </a:xfrm>
          <a:prstGeom prst="rect">
            <a:avLst/>
          </a:prstGeom>
        </p:spPr>
        <p:txBody>
          <a:bodyPr anchor="t" rtlCol="false" tIns="0" lIns="0" bIns="0" rIns="0">
            <a:spAutoFit/>
          </a:bodyPr>
          <a:lstStyle/>
          <a:p>
            <a:pPr>
              <a:lnSpc>
                <a:spcPts val="2274"/>
              </a:lnSpc>
              <a:spcBef>
                <a:spcPct val="0"/>
              </a:spcBef>
            </a:pPr>
            <a:r>
              <a:rPr lang="en-US" sz="1624">
                <a:solidFill>
                  <a:srgbClr val="FFFFFF"/>
                </a:solidFill>
                <a:latin typeface="Vollkorn Bold"/>
              </a:rPr>
              <a:t>The RandomForestClassifier Model has the high accuracy</a:t>
            </a:r>
          </a:p>
          <a:p>
            <a:pPr>
              <a:lnSpc>
                <a:spcPts val="2274"/>
              </a:lnSpc>
              <a:spcBef>
                <a:spcPct val="0"/>
              </a:spcBef>
            </a:pPr>
            <a:r>
              <a:rPr lang="en-US" sz="1624">
                <a:solidFill>
                  <a:srgbClr val="FFFFFF"/>
                </a:solidFill>
                <a:latin typeface="Vollkorn Bold"/>
              </a:rPr>
              <a:t>The RandomForestClassifier Model was chosen for further classifying the URL as either clean or malicious.  The model worked well in classifying the queries. It has predicted the clean query as clean and malicious queries as malicious for SQL payload.</a:t>
            </a:r>
          </a:p>
        </p:txBody>
      </p:sp>
      <p:sp>
        <p:nvSpPr>
          <p:cNvPr name="TextBox 11" id="11"/>
          <p:cNvSpPr txBox="true"/>
          <p:nvPr/>
        </p:nvSpPr>
        <p:spPr>
          <a:xfrm rot="0">
            <a:off x="404874" y="1358931"/>
            <a:ext cx="14181539" cy="521334"/>
          </a:xfrm>
          <a:prstGeom prst="rect">
            <a:avLst/>
          </a:prstGeom>
        </p:spPr>
        <p:txBody>
          <a:bodyPr anchor="t" rtlCol="false" tIns="0" lIns="0" bIns="0" rIns="0">
            <a:spAutoFit/>
          </a:bodyPr>
          <a:lstStyle/>
          <a:p>
            <a:pPr>
              <a:lnSpc>
                <a:spcPts val="4340"/>
              </a:lnSpc>
            </a:pPr>
            <a:r>
              <a:rPr lang="en-US" sz="3100" spc="328">
                <a:solidFill>
                  <a:srgbClr val="FFFFFF"/>
                </a:solidFill>
                <a:latin typeface="Vollkorn"/>
              </a:rPr>
              <a:t>Query Dataset:</a:t>
            </a:r>
          </a:p>
        </p:txBody>
      </p:sp>
      <p:sp>
        <p:nvSpPr>
          <p:cNvPr name="TextBox 12" id="12"/>
          <p:cNvSpPr txBox="true"/>
          <p:nvPr/>
        </p:nvSpPr>
        <p:spPr>
          <a:xfrm rot="0">
            <a:off x="9397365" y="408203"/>
            <a:ext cx="14181539" cy="521334"/>
          </a:xfrm>
          <a:prstGeom prst="rect">
            <a:avLst/>
          </a:prstGeom>
        </p:spPr>
        <p:txBody>
          <a:bodyPr anchor="t" rtlCol="false" tIns="0" lIns="0" bIns="0" rIns="0">
            <a:spAutoFit/>
          </a:bodyPr>
          <a:lstStyle/>
          <a:p>
            <a:pPr>
              <a:lnSpc>
                <a:spcPts val="4340"/>
              </a:lnSpc>
            </a:pPr>
            <a:r>
              <a:rPr lang="en-US" sz="3100" spc="328">
                <a:solidFill>
                  <a:srgbClr val="FFFFFF"/>
                </a:solidFill>
                <a:latin typeface="Vollkorn"/>
              </a:rPr>
              <a:t>CSIC 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693121" cy="10287000"/>
            <a:chOff x="0" y="0"/>
            <a:chExt cx="1499423" cy="2709333"/>
          </a:xfrm>
        </p:grpSpPr>
        <p:sp>
          <p:nvSpPr>
            <p:cNvPr name="Freeform 3" id="3"/>
            <p:cNvSpPr/>
            <p:nvPr/>
          </p:nvSpPr>
          <p:spPr>
            <a:xfrm flipH="false" flipV="false" rot="0">
              <a:off x="0" y="0"/>
              <a:ext cx="1499423" cy="2709333"/>
            </a:xfrm>
            <a:custGeom>
              <a:avLst/>
              <a:gdLst/>
              <a:ahLst/>
              <a:cxnLst/>
              <a:rect r="r" b="b" t="t" l="l"/>
              <a:pathLst>
                <a:path h="2709333" w="1499423">
                  <a:moveTo>
                    <a:pt x="0" y="0"/>
                  </a:moveTo>
                  <a:lnTo>
                    <a:pt x="1499423" y="0"/>
                  </a:lnTo>
                  <a:lnTo>
                    <a:pt x="1499423" y="2709333"/>
                  </a:lnTo>
                  <a:lnTo>
                    <a:pt x="0" y="2709333"/>
                  </a:lnTo>
                  <a:close/>
                </a:path>
              </a:pathLst>
            </a:custGeom>
            <a:solidFill>
              <a:srgbClr val="23255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6302" y="0"/>
            <a:ext cx="7049423" cy="10287000"/>
          </a:xfrm>
          <a:custGeom>
            <a:avLst/>
            <a:gdLst/>
            <a:ahLst/>
            <a:cxnLst/>
            <a:rect r="r" b="b" t="t" l="l"/>
            <a:pathLst>
              <a:path h="10287000" w="7049423">
                <a:moveTo>
                  <a:pt x="0" y="0"/>
                </a:moveTo>
                <a:lnTo>
                  <a:pt x="7049423" y="0"/>
                </a:lnTo>
                <a:lnTo>
                  <a:pt x="7049423" y="10287000"/>
                </a:lnTo>
                <a:lnTo>
                  <a:pt x="0" y="10287000"/>
                </a:lnTo>
                <a:lnTo>
                  <a:pt x="0" y="0"/>
                </a:lnTo>
                <a:close/>
              </a:path>
            </a:pathLst>
          </a:custGeom>
          <a:blipFill>
            <a:blip r:embed="rId2">
              <a:alphaModFix amt="40000"/>
            </a:blip>
            <a:stretch>
              <a:fillRect l="0" t="-6315" r="-159425" b="-12128"/>
            </a:stretch>
          </a:blipFill>
        </p:spPr>
      </p:sp>
      <p:sp>
        <p:nvSpPr>
          <p:cNvPr name="TextBox 6" id="6"/>
          <p:cNvSpPr txBox="true"/>
          <p:nvPr/>
        </p:nvSpPr>
        <p:spPr>
          <a:xfrm rot="0">
            <a:off x="801021" y="2128769"/>
            <a:ext cx="6518749" cy="710446"/>
          </a:xfrm>
          <a:prstGeom prst="rect">
            <a:avLst/>
          </a:prstGeom>
        </p:spPr>
        <p:txBody>
          <a:bodyPr anchor="t" rtlCol="false" tIns="0" lIns="0" bIns="0" rIns="0">
            <a:spAutoFit/>
          </a:bodyPr>
          <a:lstStyle/>
          <a:p>
            <a:pPr>
              <a:lnSpc>
                <a:spcPts val="5580"/>
              </a:lnSpc>
            </a:pPr>
            <a:r>
              <a:rPr lang="en-US" sz="4500">
                <a:solidFill>
                  <a:srgbClr val="FFFFFF"/>
                </a:solidFill>
                <a:latin typeface="Roboto Bold"/>
              </a:rPr>
              <a:t>Conclusion:</a:t>
            </a:r>
          </a:p>
        </p:txBody>
      </p:sp>
      <p:sp>
        <p:nvSpPr>
          <p:cNvPr name="TextBox 7" id="7"/>
          <p:cNvSpPr txBox="true"/>
          <p:nvPr/>
        </p:nvSpPr>
        <p:spPr>
          <a:xfrm rot="0">
            <a:off x="6248458" y="2642436"/>
            <a:ext cx="11162908" cy="3450706"/>
          </a:xfrm>
          <a:prstGeom prst="rect">
            <a:avLst/>
          </a:prstGeom>
        </p:spPr>
        <p:txBody>
          <a:bodyPr anchor="t" rtlCol="false" tIns="0" lIns="0" bIns="0" rIns="0">
            <a:spAutoFit/>
          </a:bodyPr>
          <a:lstStyle/>
          <a:p>
            <a:pPr>
              <a:lnSpc>
                <a:spcPts val="6995"/>
              </a:lnSpc>
            </a:pPr>
            <a:r>
              <a:rPr lang="en-US" sz="3347" spc="354">
                <a:solidFill>
                  <a:srgbClr val="000000"/>
                </a:solidFill>
                <a:latin typeface="Vollkorn"/>
              </a:rPr>
              <a:t>The Model learned the underlying pattern and characteristics successfully on query dataset and CSIC Dataset and can classify between malicious and clean query on unseen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DAFl1XgBKHY</dc:identifier>
  <dcterms:modified xsi:type="dcterms:W3CDTF">2011-08-01T06:04:30Z</dcterms:modified>
  <cp:revision>1</cp:revision>
  <dc:title>Web Application Firewall Using Machine Learning</dc:title>
</cp:coreProperties>
</file>